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97" r:id="rId3"/>
    <p:sldId id="317" r:id="rId4"/>
    <p:sldId id="356" r:id="rId5"/>
    <p:sldId id="352" r:id="rId6"/>
    <p:sldId id="357" r:id="rId7"/>
    <p:sldId id="326" r:id="rId8"/>
    <p:sldId id="355" r:id="rId9"/>
    <p:sldId id="398" r:id="rId10"/>
    <p:sldId id="378" r:id="rId11"/>
    <p:sldId id="359" r:id="rId12"/>
    <p:sldId id="358" r:id="rId13"/>
    <p:sldId id="403" r:id="rId14"/>
    <p:sldId id="393" r:id="rId15"/>
    <p:sldId id="401" r:id="rId16"/>
    <p:sldId id="370" r:id="rId17"/>
    <p:sldId id="402" r:id="rId18"/>
    <p:sldId id="340" r:id="rId19"/>
    <p:sldId id="343" r:id="rId20"/>
    <p:sldId id="400" r:id="rId21"/>
    <p:sldId id="341" r:id="rId22"/>
    <p:sldId id="338" r:id="rId23"/>
    <p:sldId id="375" r:id="rId24"/>
    <p:sldId id="399" r:id="rId25"/>
    <p:sldId id="337" r:id="rId26"/>
    <p:sldId id="404" r:id="rId27"/>
    <p:sldId id="346" r:id="rId28"/>
    <p:sldId id="389" r:id="rId29"/>
    <p:sldId id="342" r:id="rId30"/>
    <p:sldId id="344" r:id="rId31"/>
    <p:sldId id="390" r:id="rId32"/>
    <p:sldId id="391" r:id="rId33"/>
    <p:sldId id="348" r:id="rId34"/>
    <p:sldId id="379" r:id="rId35"/>
    <p:sldId id="349" r:id="rId36"/>
    <p:sldId id="350" r:id="rId37"/>
    <p:sldId id="395" r:id="rId38"/>
    <p:sldId id="381" r:id="rId39"/>
    <p:sldId id="382" r:id="rId40"/>
    <p:sldId id="383" r:id="rId41"/>
    <p:sldId id="396" r:id="rId42"/>
    <p:sldId id="384" r:id="rId43"/>
    <p:sldId id="385" r:id="rId44"/>
    <p:sldId id="386" r:id="rId45"/>
    <p:sldId id="387" r:id="rId46"/>
    <p:sldId id="334" r:id="rId4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5"/>
    <p:restoredTop sz="90490"/>
  </p:normalViewPr>
  <p:slideViewPr>
    <p:cSldViewPr snapToGrid="0" snapToObjects="1">
      <p:cViewPr varScale="1">
        <p:scale>
          <a:sx n="112" d="100"/>
          <a:sy n="112" d="100"/>
        </p:scale>
        <p:origin x="888" y="192"/>
      </p:cViewPr>
      <p:guideLst/>
    </p:cSldViewPr>
  </p:slideViewPr>
  <p:outlineViewPr>
    <p:cViewPr>
      <p:scale>
        <a:sx n="33" d="100"/>
        <a:sy n="33" d="100"/>
      </p:scale>
      <p:origin x="0" y="-12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16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Classic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305B60-7D0D-4209-AD59-805B5C9BC96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2206D2-8EC6-4184-900A-70D35DE3BEE0}">
      <dgm:prSet/>
      <dgm:spPr/>
      <dgm:t>
        <a:bodyPr/>
        <a:lstStyle/>
        <a:p>
          <a:r>
            <a:rPr lang="en-US"/>
            <a:t>What is Machine Learning? (ML)</a:t>
          </a:r>
        </a:p>
      </dgm:t>
    </dgm:pt>
    <dgm:pt modelId="{E8D3550F-FD8A-4071-AEE1-A14D201A86A4}" type="parTrans" cxnId="{008FA98C-AB00-4E0E-A431-68EA94B2585D}">
      <dgm:prSet/>
      <dgm:spPr/>
      <dgm:t>
        <a:bodyPr/>
        <a:lstStyle/>
        <a:p>
          <a:endParaRPr lang="en-US"/>
        </a:p>
      </dgm:t>
    </dgm:pt>
    <dgm:pt modelId="{176572DD-04EB-4C20-B18A-0E3246D6EF40}" type="sibTrans" cxnId="{008FA98C-AB00-4E0E-A431-68EA94B2585D}">
      <dgm:prSet/>
      <dgm:spPr/>
      <dgm:t>
        <a:bodyPr/>
        <a:lstStyle/>
        <a:p>
          <a:endParaRPr lang="en-US"/>
        </a:p>
      </dgm:t>
    </dgm:pt>
    <dgm:pt modelId="{3852D533-95CB-4C1D-A734-627DC9D885DB}">
      <dgm:prSet/>
      <dgm:spPr/>
      <dgm:t>
        <a:bodyPr/>
        <a:lstStyle/>
        <a:p>
          <a:r>
            <a:rPr lang="en-US" dirty="0"/>
            <a:t>What ML is and Common Tasks</a:t>
          </a:r>
        </a:p>
      </dgm:t>
    </dgm:pt>
    <dgm:pt modelId="{E3274AFC-E052-4140-A6CF-25AD4ADE7FE4}" type="parTrans" cxnId="{2060B663-C3C1-43BE-BB43-560FBB4A9459}">
      <dgm:prSet/>
      <dgm:spPr/>
      <dgm:t>
        <a:bodyPr/>
        <a:lstStyle/>
        <a:p>
          <a:endParaRPr lang="en-US"/>
        </a:p>
      </dgm:t>
    </dgm:pt>
    <dgm:pt modelId="{FE1F4A5C-9ED0-4983-AE4B-2A632FF62905}" type="sibTrans" cxnId="{2060B663-C3C1-43BE-BB43-560FBB4A9459}">
      <dgm:prSet/>
      <dgm:spPr/>
      <dgm:t>
        <a:bodyPr/>
        <a:lstStyle/>
        <a:p>
          <a:endParaRPr lang="en-US"/>
        </a:p>
      </dgm:t>
    </dgm:pt>
    <dgm:pt modelId="{E53D854D-FD2D-4900-8BDE-929AD21246C9}">
      <dgm:prSet/>
      <dgm:spPr/>
      <dgm:t>
        <a:bodyPr/>
        <a:lstStyle/>
        <a:p>
          <a:r>
            <a:rPr lang="en-US" dirty="0"/>
            <a:t>Types of Learning</a:t>
          </a:r>
        </a:p>
      </dgm:t>
    </dgm:pt>
    <dgm:pt modelId="{47412B03-DE95-4AEB-B53B-FBA6AD037E4F}" type="parTrans" cxnId="{425633E9-0FBE-48D0-BC33-F283003E44DD}">
      <dgm:prSet/>
      <dgm:spPr/>
      <dgm:t>
        <a:bodyPr/>
        <a:lstStyle/>
        <a:p>
          <a:endParaRPr lang="en-US"/>
        </a:p>
      </dgm:t>
    </dgm:pt>
    <dgm:pt modelId="{E567C8CD-D359-4A70-A7D9-04EBCBF2DAC1}" type="sibTrans" cxnId="{425633E9-0FBE-48D0-BC33-F283003E44DD}">
      <dgm:prSet/>
      <dgm:spPr/>
      <dgm:t>
        <a:bodyPr/>
        <a:lstStyle/>
        <a:p>
          <a:endParaRPr lang="en-US"/>
        </a:p>
      </dgm:t>
    </dgm:pt>
    <dgm:pt modelId="{9AE3A920-058C-41A4-89F1-24663BC885AE}">
      <dgm:prSet/>
      <dgm:spPr/>
      <dgm:t>
        <a:bodyPr/>
        <a:lstStyle/>
        <a:p>
          <a:r>
            <a:rPr lang="en-US" dirty="0"/>
            <a:t>Basic Machine Learning Models</a:t>
          </a:r>
        </a:p>
      </dgm:t>
    </dgm:pt>
    <dgm:pt modelId="{B5484699-0BED-4C6B-BF5E-C419157BC3A0}" type="parTrans" cxnId="{5F00B54C-D0CE-4A6B-B139-6BDEA7C72873}">
      <dgm:prSet/>
      <dgm:spPr/>
      <dgm:t>
        <a:bodyPr/>
        <a:lstStyle/>
        <a:p>
          <a:endParaRPr lang="en-US"/>
        </a:p>
      </dgm:t>
    </dgm:pt>
    <dgm:pt modelId="{E5793231-074A-467C-BB02-D74F9128F7A1}" type="sibTrans" cxnId="{5F00B54C-D0CE-4A6B-B139-6BDEA7C72873}">
      <dgm:prSet/>
      <dgm:spPr/>
      <dgm:t>
        <a:bodyPr/>
        <a:lstStyle/>
        <a:p>
          <a:endParaRPr lang="en-US"/>
        </a:p>
      </dgm:t>
    </dgm:pt>
    <dgm:pt modelId="{515B6B7B-2223-48ED-9BBC-E22F99E48A88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307867DD-1310-4EE5-B353-EDEB8872E487}" type="parTrans" cxnId="{8110326E-66A9-4A48-93F7-4861405EF1B2}">
      <dgm:prSet/>
      <dgm:spPr/>
      <dgm:t>
        <a:bodyPr/>
        <a:lstStyle/>
        <a:p>
          <a:endParaRPr lang="en-US"/>
        </a:p>
      </dgm:t>
    </dgm:pt>
    <dgm:pt modelId="{A7ACE29F-2800-42B2-9DB8-D17E099A3097}" type="sibTrans" cxnId="{8110326E-66A9-4A48-93F7-4861405EF1B2}">
      <dgm:prSet/>
      <dgm:spPr/>
      <dgm:t>
        <a:bodyPr/>
        <a:lstStyle/>
        <a:p>
          <a:endParaRPr lang="en-US"/>
        </a:p>
      </dgm:t>
    </dgm:pt>
    <dgm:pt modelId="{329BEE9B-1FE4-4338-8CBF-7C4A328875F5}">
      <dgm:prSet/>
      <dgm:spPr/>
      <dgm:t>
        <a:bodyPr/>
        <a:lstStyle/>
        <a:p>
          <a:r>
            <a:rPr lang="en-US" dirty="0"/>
            <a:t>k-Nearest Neighbors</a:t>
          </a:r>
        </a:p>
      </dgm:t>
    </dgm:pt>
    <dgm:pt modelId="{12D1A73A-CA78-4E09-9231-E2B8C7270071}" type="parTrans" cxnId="{5DB55F6E-851C-428B-B3A5-1CD748717F48}">
      <dgm:prSet/>
      <dgm:spPr/>
      <dgm:t>
        <a:bodyPr/>
        <a:lstStyle/>
        <a:p>
          <a:endParaRPr lang="en-US"/>
        </a:p>
      </dgm:t>
    </dgm:pt>
    <dgm:pt modelId="{70627C36-06B6-4C64-B4EB-4A1DF1B20E71}" type="sibTrans" cxnId="{5DB55F6E-851C-428B-B3A5-1CD748717F48}">
      <dgm:prSet/>
      <dgm:spPr/>
      <dgm:t>
        <a:bodyPr/>
        <a:lstStyle/>
        <a:p>
          <a:endParaRPr lang="en-US"/>
        </a:p>
      </dgm:t>
    </dgm:pt>
    <dgm:pt modelId="{3B39E4C2-BF23-4ABA-8531-73716D3C415D}">
      <dgm:prSet/>
      <dgm:spPr/>
      <dgm:t>
        <a:bodyPr/>
        <a:lstStyle/>
        <a:p>
          <a:r>
            <a:rPr lang="en-US" dirty="0"/>
            <a:t>Regression</a:t>
          </a:r>
        </a:p>
      </dgm:t>
    </dgm:pt>
    <dgm:pt modelId="{2488791A-6330-42D7-B063-87CD87CC0854}" type="parTrans" cxnId="{F2051236-391D-4A1F-BDAC-D122DEDA7717}">
      <dgm:prSet/>
      <dgm:spPr/>
      <dgm:t>
        <a:bodyPr/>
        <a:lstStyle/>
        <a:p>
          <a:endParaRPr lang="en-US"/>
        </a:p>
      </dgm:t>
    </dgm:pt>
    <dgm:pt modelId="{FA6EDFE0-6B99-4EC9-8F27-E5EE44180043}" type="sibTrans" cxnId="{F2051236-391D-4A1F-BDAC-D122DEDA7717}">
      <dgm:prSet/>
      <dgm:spPr/>
      <dgm:t>
        <a:bodyPr/>
        <a:lstStyle/>
        <a:p>
          <a:endParaRPr lang="en-US"/>
        </a:p>
      </dgm:t>
    </dgm:pt>
    <dgm:pt modelId="{FD6DAA7B-474F-4734-81B2-94A755134E7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4596F1CE-1F8B-4B7D-90D3-34EDE99DA437}" type="parTrans" cxnId="{D97EC809-C9D7-44D9-9ABC-2ACEF9160652}">
      <dgm:prSet/>
      <dgm:spPr/>
      <dgm:t>
        <a:bodyPr/>
        <a:lstStyle/>
        <a:p>
          <a:endParaRPr lang="en-US"/>
        </a:p>
      </dgm:t>
    </dgm:pt>
    <dgm:pt modelId="{6F78733F-2B8A-4A5D-9C33-2854B7CA4F42}" type="sibTrans" cxnId="{D97EC809-C9D7-44D9-9ABC-2ACEF9160652}">
      <dgm:prSet/>
      <dgm:spPr/>
      <dgm:t>
        <a:bodyPr/>
        <a:lstStyle/>
        <a:p>
          <a:endParaRPr lang="en-US"/>
        </a:p>
      </dgm:t>
    </dgm:pt>
    <dgm:pt modelId="{23AFC76A-DCF5-4383-A6DD-E97D3F76534B}">
      <dgm:prSet/>
      <dgm:spPr/>
      <dgm:t>
        <a:bodyPr/>
        <a:lstStyle/>
        <a:p>
          <a:r>
            <a:rPr lang="en-US" dirty="0"/>
            <a:t>Steps of a Machine Learning Project</a:t>
          </a:r>
        </a:p>
      </dgm:t>
    </dgm:pt>
    <dgm:pt modelId="{C9FB27E3-C3C7-495E-ACF5-6155D3A3203B}" type="parTrans" cxnId="{00B05BD7-9168-46F7-B3AB-0D03D09AB194}">
      <dgm:prSet/>
      <dgm:spPr/>
      <dgm:t>
        <a:bodyPr/>
        <a:lstStyle/>
        <a:p>
          <a:endParaRPr lang="en-US"/>
        </a:p>
      </dgm:t>
    </dgm:pt>
    <dgm:pt modelId="{34B55D60-4EF8-4BE5-ADB4-5BC2AC35C16C}" type="sibTrans" cxnId="{00B05BD7-9168-46F7-B3AB-0D03D09AB194}">
      <dgm:prSet/>
      <dgm:spPr/>
      <dgm:t>
        <a:bodyPr/>
        <a:lstStyle/>
        <a:p>
          <a:endParaRPr lang="en-US"/>
        </a:p>
      </dgm:t>
    </dgm:pt>
    <dgm:pt modelId="{A4749529-0D60-4FF4-8DC8-DB15CD302174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21749C35-35E6-4974-8CCA-21AE662236CB}" type="parTrans" cxnId="{E91BF58F-10D5-4F0A-B1E2-DABD0A52137F}">
      <dgm:prSet/>
      <dgm:spPr/>
      <dgm:t>
        <a:bodyPr/>
        <a:lstStyle/>
        <a:p>
          <a:endParaRPr lang="en-US"/>
        </a:p>
      </dgm:t>
    </dgm:pt>
    <dgm:pt modelId="{A0A94DFD-DA78-4377-8D7D-8A7397D4F9BB}" type="sibTrans" cxnId="{E91BF58F-10D5-4F0A-B1E2-DABD0A52137F}">
      <dgm:prSet/>
      <dgm:spPr/>
      <dgm:t>
        <a:bodyPr/>
        <a:lstStyle/>
        <a:p>
          <a:endParaRPr lang="en-US"/>
        </a:p>
      </dgm:t>
    </dgm:pt>
    <dgm:pt modelId="{4570475D-320D-4042-9FBF-F44AA7D62727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48BC131-05B3-4E14-B78A-AC0E46C4D01B}" type="parTrans" cxnId="{E34AA540-CB27-49D3-8D3C-00EF4CB947FA}">
      <dgm:prSet/>
      <dgm:spPr/>
      <dgm:t>
        <a:bodyPr/>
        <a:lstStyle/>
        <a:p>
          <a:endParaRPr lang="en-US"/>
        </a:p>
      </dgm:t>
    </dgm:pt>
    <dgm:pt modelId="{897AF906-F919-497B-91C5-23EA16B07D27}" type="sibTrans" cxnId="{E34AA540-CB27-49D3-8D3C-00EF4CB947FA}">
      <dgm:prSet/>
      <dgm:spPr/>
      <dgm:t>
        <a:bodyPr/>
        <a:lstStyle/>
        <a:p>
          <a:endParaRPr lang="en-US"/>
        </a:p>
      </dgm:t>
    </dgm:pt>
    <dgm:pt modelId="{DD24AB76-7563-4252-A5F6-6F648692B511}">
      <dgm:prSet/>
      <dgm:spPr/>
      <dgm:t>
        <a:bodyPr/>
        <a:lstStyle/>
        <a:p>
          <a:r>
            <a:rPr lang="en-US"/>
            <a:t>Exploratory Data Analysis (EDA)</a:t>
          </a:r>
        </a:p>
      </dgm:t>
    </dgm:pt>
    <dgm:pt modelId="{F105D224-0B09-49AD-A0D4-46822862A1F9}" type="parTrans" cxnId="{14E041E2-FBA0-488C-879A-60FB2FA20E65}">
      <dgm:prSet/>
      <dgm:spPr/>
      <dgm:t>
        <a:bodyPr/>
        <a:lstStyle/>
        <a:p>
          <a:endParaRPr lang="en-US"/>
        </a:p>
      </dgm:t>
    </dgm:pt>
    <dgm:pt modelId="{EE8657F9-DC26-4052-A533-8074CDDC0CE5}" type="sibTrans" cxnId="{14E041E2-FBA0-488C-879A-60FB2FA20E65}">
      <dgm:prSet/>
      <dgm:spPr/>
      <dgm:t>
        <a:bodyPr/>
        <a:lstStyle/>
        <a:p>
          <a:endParaRPr lang="en-US"/>
        </a:p>
      </dgm:t>
    </dgm:pt>
    <dgm:pt modelId="{64AD2B41-A690-40E7-BA10-A9FCAB54967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A65CE802-C760-4B44-930D-994725D0A521}" type="parTrans" cxnId="{ECDE8E71-499F-4036-AD1C-5293917E4A92}">
      <dgm:prSet/>
      <dgm:spPr/>
      <dgm:t>
        <a:bodyPr/>
        <a:lstStyle/>
        <a:p>
          <a:endParaRPr lang="en-US"/>
        </a:p>
      </dgm:t>
    </dgm:pt>
    <dgm:pt modelId="{68984B8B-B7A4-492A-B7B8-65EFA90D89E5}" type="sibTrans" cxnId="{ECDE8E71-499F-4036-AD1C-5293917E4A92}">
      <dgm:prSet/>
      <dgm:spPr/>
      <dgm:t>
        <a:bodyPr/>
        <a:lstStyle/>
        <a:p>
          <a:endParaRPr lang="en-US"/>
        </a:p>
      </dgm:t>
    </dgm:pt>
    <dgm:pt modelId="{D5BA89C2-4C99-474C-8F81-A5D8416CC114}">
      <dgm:prSet/>
      <dgm:spPr/>
      <dgm:t>
        <a:bodyPr/>
        <a:lstStyle/>
        <a:p>
          <a:r>
            <a:rPr lang="en-US"/>
            <a:t>Feature Extraction/Selection</a:t>
          </a:r>
        </a:p>
      </dgm:t>
    </dgm:pt>
    <dgm:pt modelId="{468105C9-D7A0-43C9-90F3-6C3559CD7E8F}" type="parTrans" cxnId="{EA4AE9CD-E25E-466A-BAC9-3CAB703B51AB}">
      <dgm:prSet/>
      <dgm:spPr/>
      <dgm:t>
        <a:bodyPr/>
        <a:lstStyle/>
        <a:p>
          <a:endParaRPr lang="en-US"/>
        </a:p>
      </dgm:t>
    </dgm:pt>
    <dgm:pt modelId="{3B46C685-D63A-4C2A-9F3A-19042CCDFD0D}" type="sibTrans" cxnId="{EA4AE9CD-E25E-466A-BAC9-3CAB703B51AB}">
      <dgm:prSet/>
      <dgm:spPr/>
      <dgm:t>
        <a:bodyPr/>
        <a:lstStyle/>
        <a:p>
          <a:endParaRPr lang="en-US"/>
        </a:p>
      </dgm:t>
    </dgm:pt>
    <dgm:pt modelId="{5F7B6AF1-A28D-4FBE-B5EF-62291D48B6FD}">
      <dgm:prSet/>
      <dgm:spPr/>
      <dgm:t>
        <a:bodyPr/>
        <a:lstStyle/>
        <a:p>
          <a:r>
            <a:rPr lang="en-US" dirty="0"/>
            <a:t>Model Selection, Performance, and Hyperparameter Tuning</a:t>
          </a:r>
        </a:p>
      </dgm:t>
    </dgm:pt>
    <dgm:pt modelId="{9F1C74BE-4446-481A-9DE0-9F3E72B869A4}" type="parTrans" cxnId="{F6CC72F1-D6DB-45B0-B4E8-730242263BFA}">
      <dgm:prSet/>
      <dgm:spPr/>
      <dgm:t>
        <a:bodyPr/>
        <a:lstStyle/>
        <a:p>
          <a:endParaRPr lang="en-US"/>
        </a:p>
      </dgm:t>
    </dgm:pt>
    <dgm:pt modelId="{604DB2E1-3055-4FA2-BC96-AF702533C68B}" type="sibTrans" cxnId="{F6CC72F1-D6DB-45B0-B4E8-730242263BFA}">
      <dgm:prSet/>
      <dgm:spPr/>
      <dgm:t>
        <a:bodyPr/>
        <a:lstStyle/>
        <a:p>
          <a:endParaRPr lang="en-US"/>
        </a:p>
      </dgm:t>
    </dgm:pt>
    <dgm:pt modelId="{79DD9D46-D196-5649-828B-74F0F699F786}">
      <dgm:prSet/>
      <dgm:spPr/>
      <dgm:t>
        <a:bodyPr/>
        <a:lstStyle/>
        <a:p>
          <a:r>
            <a:rPr lang="en-US" dirty="0"/>
            <a:t>Training and Testing Data</a:t>
          </a:r>
        </a:p>
      </dgm:t>
    </dgm:pt>
    <dgm:pt modelId="{794E73DF-2B11-8849-B8C1-01CEAA183785}" type="parTrans" cxnId="{2560C233-2F11-FA4A-9D2A-F0086FD341DE}">
      <dgm:prSet/>
      <dgm:spPr/>
      <dgm:t>
        <a:bodyPr/>
        <a:lstStyle/>
        <a:p>
          <a:endParaRPr lang="en-US"/>
        </a:p>
      </dgm:t>
    </dgm:pt>
    <dgm:pt modelId="{72330C7C-9282-A24C-9054-B6620A47F01A}" type="sibTrans" cxnId="{2560C233-2F11-FA4A-9D2A-F0086FD341DE}">
      <dgm:prSet/>
      <dgm:spPr/>
      <dgm:t>
        <a:bodyPr/>
        <a:lstStyle/>
        <a:p>
          <a:endParaRPr lang="en-US"/>
        </a:p>
      </dgm:t>
    </dgm:pt>
    <dgm:pt modelId="{B5FB2498-F443-6948-B112-5D3D125CFE88}">
      <dgm:prSet/>
      <dgm:spPr/>
      <dgm:t>
        <a:bodyPr/>
        <a:lstStyle/>
        <a:p>
          <a:r>
            <a:rPr lang="en-US" dirty="0"/>
            <a:t>Linear Model</a:t>
          </a:r>
        </a:p>
      </dgm:t>
    </dgm:pt>
    <dgm:pt modelId="{2E77C680-2181-7A45-9BB7-FA51E9273E1B}" type="parTrans" cxnId="{48F60184-AEDA-334D-A435-64079202AC46}">
      <dgm:prSet/>
      <dgm:spPr/>
      <dgm:t>
        <a:bodyPr/>
        <a:lstStyle/>
        <a:p>
          <a:endParaRPr lang="en-US"/>
        </a:p>
      </dgm:t>
    </dgm:pt>
    <dgm:pt modelId="{6E0B7BB6-010D-E041-925F-A38430550719}" type="sibTrans" cxnId="{48F60184-AEDA-334D-A435-64079202AC46}">
      <dgm:prSet/>
      <dgm:spPr/>
      <dgm:t>
        <a:bodyPr/>
        <a:lstStyle/>
        <a:p>
          <a:endParaRPr lang="en-US"/>
        </a:p>
      </dgm:t>
    </dgm:pt>
    <dgm:pt modelId="{46BA172C-02D2-6840-A71B-C4D7D2DDC139}">
      <dgm:prSet/>
      <dgm:spPr/>
      <dgm:t>
        <a:bodyPr/>
        <a:lstStyle/>
        <a:p>
          <a:r>
            <a:rPr lang="en-US" dirty="0"/>
            <a:t>Loss Function</a:t>
          </a:r>
        </a:p>
      </dgm:t>
    </dgm:pt>
    <dgm:pt modelId="{AFB04A47-9EA3-464E-992B-C1D8E5D27627}" type="parTrans" cxnId="{AA5D5184-FE42-944D-B8C4-5414E7B0C657}">
      <dgm:prSet/>
      <dgm:spPr/>
      <dgm:t>
        <a:bodyPr/>
        <a:lstStyle/>
        <a:p>
          <a:endParaRPr lang="en-US"/>
        </a:p>
      </dgm:t>
    </dgm:pt>
    <dgm:pt modelId="{7B43A085-E055-934F-9AE7-0E2F807C7E41}" type="sibTrans" cxnId="{AA5D5184-FE42-944D-B8C4-5414E7B0C657}">
      <dgm:prSet/>
      <dgm:spPr/>
      <dgm:t>
        <a:bodyPr/>
        <a:lstStyle/>
        <a:p>
          <a:endParaRPr lang="en-US"/>
        </a:p>
      </dgm:t>
    </dgm:pt>
    <dgm:pt modelId="{68C09BA2-7362-D245-8D3B-9E12DB687736}">
      <dgm:prSet/>
      <dgm:spPr/>
      <dgm:t>
        <a:bodyPr/>
        <a:lstStyle/>
        <a:p>
          <a:r>
            <a:rPr lang="en-US" dirty="0"/>
            <a:t>Learning Algorithm</a:t>
          </a:r>
        </a:p>
      </dgm:t>
    </dgm:pt>
    <dgm:pt modelId="{FD879420-94B0-9740-8867-4E475B094CE0}" type="parTrans" cxnId="{9CF2F5F8-8CDB-954A-8DC3-6008C2E6320D}">
      <dgm:prSet/>
      <dgm:spPr/>
      <dgm:t>
        <a:bodyPr/>
        <a:lstStyle/>
        <a:p>
          <a:endParaRPr lang="en-US"/>
        </a:p>
      </dgm:t>
    </dgm:pt>
    <dgm:pt modelId="{78EB269A-374B-A046-8A0C-5C02EE8695CB}" type="sibTrans" cxnId="{9CF2F5F8-8CDB-954A-8DC3-6008C2E6320D}">
      <dgm:prSet/>
      <dgm:spPr/>
      <dgm:t>
        <a:bodyPr/>
        <a:lstStyle/>
        <a:p>
          <a:endParaRPr lang="en-US"/>
        </a:p>
      </dgm:t>
    </dgm:pt>
    <dgm:pt modelId="{AF371560-A1A8-1C4B-98D5-2DC5D53E408E}">
      <dgm:prSet/>
      <dgm:spPr/>
      <dgm:t>
        <a:bodyPr/>
        <a:lstStyle/>
        <a:p>
          <a:r>
            <a:rPr lang="en-US" dirty="0"/>
            <a:t>Logistic Regression and Support Vector Machines</a:t>
          </a:r>
        </a:p>
      </dgm:t>
    </dgm:pt>
    <dgm:pt modelId="{28EAE32A-F7B1-9B41-A70D-6BDD781D1ED3}" type="parTrans" cxnId="{2AF0F164-238A-9547-B113-B43A0D425078}">
      <dgm:prSet/>
      <dgm:spPr/>
      <dgm:t>
        <a:bodyPr/>
        <a:lstStyle/>
        <a:p>
          <a:endParaRPr lang="en-US"/>
        </a:p>
      </dgm:t>
    </dgm:pt>
    <dgm:pt modelId="{0B3F1027-F807-FA4A-97AA-B0671547D045}" type="sibTrans" cxnId="{2AF0F164-238A-9547-B113-B43A0D425078}">
      <dgm:prSet/>
      <dgm:spPr/>
      <dgm:t>
        <a:bodyPr/>
        <a:lstStyle/>
        <a:p>
          <a:endParaRPr lang="en-US"/>
        </a:p>
      </dgm:t>
    </dgm:pt>
    <dgm:pt modelId="{B1A9B683-7BF1-7741-8E55-6CF9242131EF}">
      <dgm:prSet/>
      <dgm:spPr/>
      <dgm:t>
        <a:bodyPr/>
        <a:lstStyle/>
        <a:p>
          <a:r>
            <a:rPr lang="en-US" dirty="0"/>
            <a:t>Dimensionality Reduction: PCA</a:t>
          </a:r>
        </a:p>
      </dgm:t>
    </dgm:pt>
    <dgm:pt modelId="{1B00FD25-F4DD-C84E-A75D-A765E892DE42}" type="parTrans" cxnId="{FB49ED3F-C55E-7346-A0A2-CC93F632272C}">
      <dgm:prSet/>
      <dgm:spPr/>
      <dgm:t>
        <a:bodyPr/>
        <a:lstStyle/>
        <a:p>
          <a:endParaRPr lang="en-US"/>
        </a:p>
      </dgm:t>
    </dgm:pt>
    <dgm:pt modelId="{65A86F2E-FB7D-EA42-8F47-7D6BC42FE6C7}" type="sibTrans" cxnId="{FB49ED3F-C55E-7346-A0A2-CC93F632272C}">
      <dgm:prSet/>
      <dgm:spPr/>
      <dgm:t>
        <a:bodyPr/>
        <a:lstStyle/>
        <a:p>
          <a:endParaRPr lang="en-US"/>
        </a:p>
      </dgm:t>
    </dgm:pt>
    <dgm:pt modelId="{B433F380-1927-934D-B7CA-3FE1BA91191F}">
      <dgm:prSet/>
      <dgm:spPr/>
      <dgm:t>
        <a:bodyPr/>
        <a:lstStyle/>
        <a:p>
          <a:r>
            <a:rPr lang="en-US" dirty="0"/>
            <a:t>BeautifulSoup/Selenium</a:t>
          </a:r>
        </a:p>
      </dgm:t>
    </dgm:pt>
    <dgm:pt modelId="{2A38497B-D86B-F943-882D-DA9E6F8AC582}" type="parTrans" cxnId="{CA6260CD-9920-674F-9A56-5F15CD7BB89F}">
      <dgm:prSet/>
      <dgm:spPr/>
      <dgm:t>
        <a:bodyPr/>
        <a:lstStyle/>
        <a:p>
          <a:endParaRPr lang="en-US"/>
        </a:p>
      </dgm:t>
    </dgm:pt>
    <dgm:pt modelId="{93B70C47-0045-6143-8C93-EB7B78F272FC}" type="sibTrans" cxnId="{CA6260CD-9920-674F-9A56-5F15CD7BB89F}">
      <dgm:prSet/>
      <dgm:spPr/>
      <dgm:t>
        <a:bodyPr/>
        <a:lstStyle/>
        <a:p>
          <a:endParaRPr lang="en-US"/>
        </a:p>
      </dgm:t>
    </dgm:pt>
    <dgm:pt modelId="{DCCBC209-D2A4-9140-A47A-6E09551D8524}" type="pres">
      <dgm:prSet presAssocID="{A7305B60-7D0D-4209-AD59-805B5C9BC963}" presName="linear" presStyleCnt="0">
        <dgm:presLayoutVars>
          <dgm:dir/>
          <dgm:animLvl val="lvl"/>
          <dgm:resizeHandles val="exact"/>
        </dgm:presLayoutVars>
      </dgm:prSet>
      <dgm:spPr/>
    </dgm:pt>
    <dgm:pt modelId="{14130F02-8367-B84C-A84A-3FB1BB3F3D79}" type="pres">
      <dgm:prSet presAssocID="{D62206D2-8EC6-4184-900A-70D35DE3BEE0}" presName="parentLin" presStyleCnt="0"/>
      <dgm:spPr/>
    </dgm:pt>
    <dgm:pt modelId="{D6B45809-BAB0-CF45-9459-9A7FCE6AA567}" type="pres">
      <dgm:prSet presAssocID="{D62206D2-8EC6-4184-900A-70D35DE3BEE0}" presName="parentLeftMargin" presStyleLbl="node1" presStyleIdx="0" presStyleCnt="3"/>
      <dgm:spPr/>
    </dgm:pt>
    <dgm:pt modelId="{9F2C6D95-1FA5-1E4A-B7FD-60AED8DFE794}" type="pres">
      <dgm:prSet presAssocID="{D62206D2-8EC6-4184-900A-70D35DE3BE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83E236-F6DF-6041-A7CA-E5F390DE766E}" type="pres">
      <dgm:prSet presAssocID="{D62206D2-8EC6-4184-900A-70D35DE3BEE0}" presName="negativeSpace" presStyleCnt="0"/>
      <dgm:spPr/>
    </dgm:pt>
    <dgm:pt modelId="{46CACDA6-4CAF-DB4E-B6FD-D3FD0BF8DB29}" type="pres">
      <dgm:prSet presAssocID="{D62206D2-8EC6-4184-900A-70D35DE3BEE0}" presName="childText" presStyleLbl="conFgAcc1" presStyleIdx="0" presStyleCnt="3">
        <dgm:presLayoutVars>
          <dgm:bulletEnabled val="1"/>
        </dgm:presLayoutVars>
      </dgm:prSet>
      <dgm:spPr/>
    </dgm:pt>
    <dgm:pt modelId="{57157A8B-1810-6E40-8275-17F5E9DA75B7}" type="pres">
      <dgm:prSet presAssocID="{176572DD-04EB-4C20-B18A-0E3246D6EF40}" presName="spaceBetweenRectangles" presStyleCnt="0"/>
      <dgm:spPr/>
    </dgm:pt>
    <dgm:pt modelId="{AFFE4535-7388-3048-B350-7712C769CDE1}" type="pres">
      <dgm:prSet presAssocID="{9AE3A920-058C-41A4-89F1-24663BC885AE}" presName="parentLin" presStyleCnt="0"/>
      <dgm:spPr/>
    </dgm:pt>
    <dgm:pt modelId="{F7CF94F6-4B54-2C4B-81C9-CB18FB40E4A6}" type="pres">
      <dgm:prSet presAssocID="{9AE3A920-058C-41A4-89F1-24663BC885AE}" presName="parentLeftMargin" presStyleLbl="node1" presStyleIdx="0" presStyleCnt="3"/>
      <dgm:spPr/>
    </dgm:pt>
    <dgm:pt modelId="{E0AF5F28-99E9-E34D-979B-00D9A185E7B8}" type="pres">
      <dgm:prSet presAssocID="{9AE3A920-058C-41A4-89F1-24663BC885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09B968-5E7F-D74A-8019-BA4132F043D2}" type="pres">
      <dgm:prSet presAssocID="{9AE3A920-058C-41A4-89F1-24663BC885AE}" presName="negativeSpace" presStyleCnt="0"/>
      <dgm:spPr/>
    </dgm:pt>
    <dgm:pt modelId="{10C7E47A-1050-0945-ADE5-D2F55ACE18D3}" type="pres">
      <dgm:prSet presAssocID="{9AE3A920-058C-41A4-89F1-24663BC885AE}" presName="childText" presStyleLbl="conFgAcc1" presStyleIdx="1" presStyleCnt="3">
        <dgm:presLayoutVars>
          <dgm:bulletEnabled val="1"/>
        </dgm:presLayoutVars>
      </dgm:prSet>
      <dgm:spPr/>
    </dgm:pt>
    <dgm:pt modelId="{49E80AE8-EB2D-9B48-9D81-567F6F8C0648}" type="pres">
      <dgm:prSet presAssocID="{E5793231-074A-467C-BB02-D74F9128F7A1}" presName="spaceBetweenRectangles" presStyleCnt="0"/>
      <dgm:spPr/>
    </dgm:pt>
    <dgm:pt modelId="{C6783068-D528-DF47-908D-BB0F620937F9}" type="pres">
      <dgm:prSet presAssocID="{23AFC76A-DCF5-4383-A6DD-E97D3F76534B}" presName="parentLin" presStyleCnt="0"/>
      <dgm:spPr/>
    </dgm:pt>
    <dgm:pt modelId="{E8A21C10-D55A-D549-9DCC-A1BF1C5BA584}" type="pres">
      <dgm:prSet presAssocID="{23AFC76A-DCF5-4383-A6DD-E97D3F76534B}" presName="parentLeftMargin" presStyleLbl="node1" presStyleIdx="1" presStyleCnt="3"/>
      <dgm:spPr/>
    </dgm:pt>
    <dgm:pt modelId="{22DDC264-AF9B-AD4A-A7F1-332D2FDEE244}" type="pres">
      <dgm:prSet presAssocID="{23AFC76A-DCF5-4383-A6DD-E97D3F7653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DE5A380-EE28-4146-AC48-13180AC8DA37}" type="pres">
      <dgm:prSet presAssocID="{23AFC76A-DCF5-4383-A6DD-E97D3F76534B}" presName="negativeSpace" presStyleCnt="0"/>
      <dgm:spPr/>
    </dgm:pt>
    <dgm:pt modelId="{C7BCC8DC-E3D4-6440-B5A2-0DC3E679D84B}" type="pres">
      <dgm:prSet presAssocID="{23AFC76A-DCF5-4383-A6DD-E97D3F76534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5EECB06-D03E-E648-8550-E570EB33CF2A}" type="presOf" srcId="{FD6DAA7B-474F-4734-81B2-94A755134E7F}" destId="{10C7E47A-1050-0945-ADE5-D2F55ACE18D3}" srcOrd="0" destOrd="7" presId="urn:microsoft.com/office/officeart/2005/8/layout/list1"/>
    <dgm:cxn modelId="{13420608-6143-8842-9DBF-7D0D6380A8FF}" type="presOf" srcId="{9AE3A920-058C-41A4-89F1-24663BC885AE}" destId="{F7CF94F6-4B54-2C4B-81C9-CB18FB40E4A6}" srcOrd="0" destOrd="0" presId="urn:microsoft.com/office/officeart/2005/8/layout/list1"/>
    <dgm:cxn modelId="{D97EC809-C9D7-44D9-9ABC-2ACEF9160652}" srcId="{3B39E4C2-BF23-4ABA-8531-73716D3C415D}" destId="{FD6DAA7B-474F-4734-81B2-94A755134E7F}" srcOrd="0" destOrd="0" parTransId="{4596F1CE-1F8B-4B7D-90D3-34EDE99DA437}" sibTransId="{6F78733F-2B8A-4A5D-9C33-2854B7CA4F42}"/>
    <dgm:cxn modelId="{505EBC0E-E8C8-B24E-9B03-3D09CA5EA9EB}" type="presOf" srcId="{D5BA89C2-4C99-474C-8F81-A5D8416CC114}" destId="{C7BCC8DC-E3D4-6440-B5A2-0DC3E679D84B}" srcOrd="0" destOrd="5" presId="urn:microsoft.com/office/officeart/2005/8/layout/list1"/>
    <dgm:cxn modelId="{5FE00512-3835-5241-B1A7-D848844DFE40}" type="presOf" srcId="{79DD9D46-D196-5649-828B-74F0F699F786}" destId="{46CACDA6-4CAF-DB4E-B6FD-D3FD0BF8DB29}" srcOrd="0" destOrd="2" presId="urn:microsoft.com/office/officeart/2005/8/layout/list1"/>
    <dgm:cxn modelId="{A332681B-8E76-0B4F-880B-6A4F9180D464}" type="presOf" srcId="{DD24AB76-7563-4252-A5F6-6F648692B511}" destId="{C7BCC8DC-E3D4-6440-B5A2-0DC3E679D84B}" srcOrd="0" destOrd="3" presId="urn:microsoft.com/office/officeart/2005/8/layout/list1"/>
    <dgm:cxn modelId="{2560C233-2F11-FA4A-9D2A-F0086FD341DE}" srcId="{3852D533-95CB-4C1D-A734-627DC9D885DB}" destId="{79DD9D46-D196-5649-828B-74F0F699F786}" srcOrd="1" destOrd="0" parTransId="{794E73DF-2B11-8849-B8C1-01CEAA183785}" sibTransId="{72330C7C-9282-A24C-9054-B6620A47F01A}"/>
    <dgm:cxn modelId="{B03F2834-DD0E-D144-8348-83BB600D4398}" type="presOf" srcId="{9AE3A920-058C-41A4-89F1-24663BC885AE}" destId="{E0AF5F28-99E9-E34D-979B-00D9A185E7B8}" srcOrd="1" destOrd="0" presId="urn:microsoft.com/office/officeart/2005/8/layout/list1"/>
    <dgm:cxn modelId="{F2051236-391D-4A1F-BDAC-D122DEDA7717}" srcId="{9AE3A920-058C-41A4-89F1-24663BC885AE}" destId="{3B39E4C2-BF23-4ABA-8531-73716D3C415D}" srcOrd="2" destOrd="0" parTransId="{2488791A-6330-42D7-B063-87CD87CC0854}" sibTransId="{FA6EDFE0-6B99-4EC9-8F27-E5EE44180043}"/>
    <dgm:cxn modelId="{A4D0973A-3375-D541-A167-B504A1F911E7}" type="presOf" srcId="{23AFC76A-DCF5-4383-A6DD-E97D3F76534B}" destId="{E8A21C10-D55A-D549-9DCC-A1BF1C5BA584}" srcOrd="0" destOrd="0" presId="urn:microsoft.com/office/officeart/2005/8/layout/list1"/>
    <dgm:cxn modelId="{FB49ED3F-C55E-7346-A0A2-CC93F632272C}" srcId="{9AE3A920-058C-41A4-89F1-24663BC885AE}" destId="{B1A9B683-7BF1-7741-8E55-6CF9242131EF}" srcOrd="3" destOrd="0" parTransId="{1B00FD25-F4DD-C84E-A75D-A765E892DE42}" sibTransId="{65A86F2E-FB7D-EA42-8F47-7D6BC42FE6C7}"/>
    <dgm:cxn modelId="{E34AA540-CB27-49D3-8D3C-00EF4CB947FA}" srcId="{23AFC76A-DCF5-4383-A6DD-E97D3F76534B}" destId="{4570475D-320D-4042-9FBF-F44AA7D62727}" srcOrd="1" destOrd="0" parTransId="{E48BC131-05B3-4E14-B78A-AC0E46C4D01B}" sibTransId="{897AF906-F919-497B-91C5-23EA16B07D27}"/>
    <dgm:cxn modelId="{5F00B54C-D0CE-4A6B-B139-6BDEA7C72873}" srcId="{A7305B60-7D0D-4209-AD59-805B5C9BC963}" destId="{9AE3A920-058C-41A4-89F1-24663BC885AE}" srcOrd="1" destOrd="0" parTransId="{B5484699-0BED-4C6B-BF5E-C419157BC3A0}" sibTransId="{E5793231-074A-467C-BB02-D74F9128F7A1}"/>
    <dgm:cxn modelId="{EADBA44F-1873-554E-9CED-379B216C7BC1}" type="presOf" srcId="{A7305B60-7D0D-4209-AD59-805B5C9BC963}" destId="{DCCBC209-D2A4-9140-A47A-6E09551D8524}" srcOrd="0" destOrd="0" presId="urn:microsoft.com/office/officeart/2005/8/layout/list1"/>
    <dgm:cxn modelId="{2060B663-C3C1-43BE-BB43-560FBB4A9459}" srcId="{D62206D2-8EC6-4184-900A-70D35DE3BEE0}" destId="{3852D533-95CB-4C1D-A734-627DC9D885DB}" srcOrd="0" destOrd="0" parTransId="{E3274AFC-E052-4140-A6CF-25AD4ADE7FE4}" sibTransId="{FE1F4A5C-9ED0-4983-AE4B-2A632FF62905}"/>
    <dgm:cxn modelId="{2AF0F164-238A-9547-B113-B43A0D425078}" srcId="{515B6B7B-2223-48ED-9BBC-E22F99E48A88}" destId="{AF371560-A1A8-1C4B-98D5-2DC5D53E408E}" srcOrd="1" destOrd="0" parTransId="{28EAE32A-F7B1-9B41-A70D-6BDD781D1ED3}" sibTransId="{0B3F1027-F807-FA4A-97AA-B0671547D045}"/>
    <dgm:cxn modelId="{B2142567-8376-0C4E-A73F-764C1DC973E0}" type="presOf" srcId="{46BA172C-02D2-6840-A71B-C4D7D2DDC139}" destId="{10C7E47A-1050-0945-ADE5-D2F55ACE18D3}" srcOrd="0" destOrd="4" presId="urn:microsoft.com/office/officeart/2005/8/layout/list1"/>
    <dgm:cxn modelId="{6061FB6D-4043-1B45-BFAF-E974EC579C17}" type="presOf" srcId="{D62206D2-8EC6-4184-900A-70D35DE3BEE0}" destId="{D6B45809-BAB0-CF45-9459-9A7FCE6AA567}" srcOrd="0" destOrd="0" presId="urn:microsoft.com/office/officeart/2005/8/layout/list1"/>
    <dgm:cxn modelId="{8110326E-66A9-4A48-93F7-4861405EF1B2}" srcId="{9AE3A920-058C-41A4-89F1-24663BC885AE}" destId="{515B6B7B-2223-48ED-9BBC-E22F99E48A88}" srcOrd="0" destOrd="0" parTransId="{307867DD-1310-4EE5-B353-EDEB8872E487}" sibTransId="{A7ACE29F-2800-42B2-9DB8-D17E099A3097}"/>
    <dgm:cxn modelId="{5DB55F6E-851C-428B-B3A5-1CD748717F48}" srcId="{515B6B7B-2223-48ED-9BBC-E22F99E48A88}" destId="{329BEE9B-1FE4-4338-8CBF-7C4A328875F5}" srcOrd="0" destOrd="0" parTransId="{12D1A73A-CA78-4E09-9231-E2B8C7270071}" sibTransId="{70627C36-06B6-4C64-B4EB-4A1DF1B20E71}"/>
    <dgm:cxn modelId="{C41A9A6E-4489-C544-8EE2-A61122DAAA9A}" type="presOf" srcId="{B433F380-1927-934D-B7CA-3FE1BA91191F}" destId="{C7BCC8DC-E3D4-6440-B5A2-0DC3E679D84B}" srcOrd="0" destOrd="1" presId="urn:microsoft.com/office/officeart/2005/8/layout/list1"/>
    <dgm:cxn modelId="{ECDE8E71-499F-4036-AD1C-5293917E4A92}" srcId="{4570475D-320D-4042-9FBF-F44AA7D62727}" destId="{64AD2B41-A690-40E7-BA10-A9FCAB54967D}" srcOrd="1" destOrd="0" parTransId="{A65CE802-C760-4B44-930D-994725D0A521}" sibTransId="{68984B8B-B7A4-492A-B7B8-65EFA90D89E5}"/>
    <dgm:cxn modelId="{5B470E76-F9A1-A34A-9825-B7FD0975F2E3}" type="presOf" srcId="{AF371560-A1A8-1C4B-98D5-2DC5D53E408E}" destId="{10C7E47A-1050-0945-ADE5-D2F55ACE18D3}" srcOrd="0" destOrd="2" presId="urn:microsoft.com/office/officeart/2005/8/layout/list1"/>
    <dgm:cxn modelId="{8C817677-B672-D44D-A80C-91E984634668}" type="presOf" srcId="{3B39E4C2-BF23-4ABA-8531-73716D3C415D}" destId="{10C7E47A-1050-0945-ADE5-D2F55ACE18D3}" srcOrd="0" destOrd="6" presId="urn:microsoft.com/office/officeart/2005/8/layout/list1"/>
    <dgm:cxn modelId="{00C8477A-3C35-4E46-BBFA-0C7E6FD0A459}" type="presOf" srcId="{B1A9B683-7BF1-7741-8E55-6CF9242131EF}" destId="{10C7E47A-1050-0945-ADE5-D2F55ACE18D3}" srcOrd="0" destOrd="8" presId="urn:microsoft.com/office/officeart/2005/8/layout/list1"/>
    <dgm:cxn modelId="{C7B9FB7A-9B24-8341-8472-7B166F46BBCE}" type="presOf" srcId="{D62206D2-8EC6-4184-900A-70D35DE3BEE0}" destId="{9F2C6D95-1FA5-1E4A-B7FD-60AED8DFE794}" srcOrd="1" destOrd="0" presId="urn:microsoft.com/office/officeart/2005/8/layout/list1"/>
    <dgm:cxn modelId="{2C952A82-19BA-FB48-951E-6E6B8D78E975}" type="presOf" srcId="{A4749529-0D60-4FF4-8DC8-DB15CD302174}" destId="{C7BCC8DC-E3D4-6440-B5A2-0DC3E679D84B}" srcOrd="0" destOrd="0" presId="urn:microsoft.com/office/officeart/2005/8/layout/list1"/>
    <dgm:cxn modelId="{D8488283-1CAF-614C-878A-E361CBDFD12D}" type="presOf" srcId="{E53D854D-FD2D-4900-8BDE-929AD21246C9}" destId="{46CACDA6-4CAF-DB4E-B6FD-D3FD0BF8DB29}" srcOrd="0" destOrd="1" presId="urn:microsoft.com/office/officeart/2005/8/layout/list1"/>
    <dgm:cxn modelId="{48F60184-AEDA-334D-A435-64079202AC46}" srcId="{9AE3A920-058C-41A4-89F1-24663BC885AE}" destId="{B5FB2498-F443-6948-B112-5D3D125CFE88}" srcOrd="1" destOrd="0" parTransId="{2E77C680-2181-7A45-9BB7-FA51E9273E1B}" sibTransId="{6E0B7BB6-010D-E041-925F-A38430550719}"/>
    <dgm:cxn modelId="{AA5D5184-FE42-944D-B8C4-5414E7B0C657}" srcId="{B5FB2498-F443-6948-B112-5D3D125CFE88}" destId="{46BA172C-02D2-6840-A71B-C4D7D2DDC139}" srcOrd="0" destOrd="0" parTransId="{AFB04A47-9EA3-464E-992B-C1D8E5D27627}" sibTransId="{7B43A085-E055-934F-9AE7-0E2F807C7E41}"/>
    <dgm:cxn modelId="{008FA98C-AB00-4E0E-A431-68EA94B2585D}" srcId="{A7305B60-7D0D-4209-AD59-805B5C9BC963}" destId="{D62206D2-8EC6-4184-900A-70D35DE3BEE0}" srcOrd="0" destOrd="0" parTransId="{E8D3550F-FD8A-4071-AEE1-A14D201A86A4}" sibTransId="{176572DD-04EB-4C20-B18A-0E3246D6EF40}"/>
    <dgm:cxn modelId="{E91BF58F-10D5-4F0A-B1E2-DABD0A52137F}" srcId="{23AFC76A-DCF5-4383-A6DD-E97D3F76534B}" destId="{A4749529-0D60-4FF4-8DC8-DB15CD302174}" srcOrd="0" destOrd="0" parTransId="{21749C35-35E6-4974-8CCA-21AE662236CB}" sibTransId="{A0A94DFD-DA78-4377-8D7D-8A7397D4F9BB}"/>
    <dgm:cxn modelId="{2F9C2791-8FEA-F341-9469-E31A8A11ACAA}" type="presOf" srcId="{64AD2B41-A690-40E7-BA10-A9FCAB54967D}" destId="{C7BCC8DC-E3D4-6440-B5A2-0DC3E679D84B}" srcOrd="0" destOrd="4" presId="urn:microsoft.com/office/officeart/2005/8/layout/list1"/>
    <dgm:cxn modelId="{B1ECFDB0-D4D4-C947-8059-526DD0029F2D}" type="presOf" srcId="{4570475D-320D-4042-9FBF-F44AA7D62727}" destId="{C7BCC8DC-E3D4-6440-B5A2-0DC3E679D84B}" srcOrd="0" destOrd="2" presId="urn:microsoft.com/office/officeart/2005/8/layout/list1"/>
    <dgm:cxn modelId="{7796DCB1-A729-2E4D-9CF0-AAD46D185F9A}" type="presOf" srcId="{68C09BA2-7362-D245-8D3B-9E12DB687736}" destId="{10C7E47A-1050-0945-ADE5-D2F55ACE18D3}" srcOrd="0" destOrd="5" presId="urn:microsoft.com/office/officeart/2005/8/layout/list1"/>
    <dgm:cxn modelId="{C6D494B7-3EFF-0947-8784-E872934056C9}" type="presOf" srcId="{B5FB2498-F443-6948-B112-5D3D125CFE88}" destId="{10C7E47A-1050-0945-ADE5-D2F55ACE18D3}" srcOrd="0" destOrd="3" presId="urn:microsoft.com/office/officeart/2005/8/layout/list1"/>
    <dgm:cxn modelId="{3AA026BA-5FB4-984B-B537-8880A32B1944}" type="presOf" srcId="{329BEE9B-1FE4-4338-8CBF-7C4A328875F5}" destId="{10C7E47A-1050-0945-ADE5-D2F55ACE18D3}" srcOrd="0" destOrd="1" presId="urn:microsoft.com/office/officeart/2005/8/layout/list1"/>
    <dgm:cxn modelId="{3FB4D5BA-F603-2244-B69D-49CD5244280B}" type="presOf" srcId="{515B6B7B-2223-48ED-9BBC-E22F99E48A88}" destId="{10C7E47A-1050-0945-ADE5-D2F55ACE18D3}" srcOrd="0" destOrd="0" presId="urn:microsoft.com/office/officeart/2005/8/layout/list1"/>
    <dgm:cxn modelId="{C65AACBB-6E1D-6149-AAE6-3B0BCDDD4AF1}" type="presOf" srcId="{23AFC76A-DCF5-4383-A6DD-E97D3F76534B}" destId="{22DDC264-AF9B-AD4A-A7F1-332D2FDEE244}" srcOrd="1" destOrd="0" presId="urn:microsoft.com/office/officeart/2005/8/layout/list1"/>
    <dgm:cxn modelId="{CA6260CD-9920-674F-9A56-5F15CD7BB89F}" srcId="{A4749529-0D60-4FF4-8DC8-DB15CD302174}" destId="{B433F380-1927-934D-B7CA-3FE1BA91191F}" srcOrd="0" destOrd="0" parTransId="{2A38497B-D86B-F943-882D-DA9E6F8AC582}" sibTransId="{93B70C47-0045-6143-8C93-EB7B78F272FC}"/>
    <dgm:cxn modelId="{EA4AE9CD-E25E-466A-BAC9-3CAB703B51AB}" srcId="{4570475D-320D-4042-9FBF-F44AA7D62727}" destId="{D5BA89C2-4C99-474C-8F81-A5D8416CC114}" srcOrd="2" destOrd="0" parTransId="{468105C9-D7A0-43C9-90F3-6C3559CD7E8F}" sibTransId="{3B46C685-D63A-4C2A-9F3A-19042CCDFD0D}"/>
    <dgm:cxn modelId="{00B05BD7-9168-46F7-B3AB-0D03D09AB194}" srcId="{A7305B60-7D0D-4209-AD59-805B5C9BC963}" destId="{23AFC76A-DCF5-4383-A6DD-E97D3F76534B}" srcOrd="2" destOrd="0" parTransId="{C9FB27E3-C3C7-495E-ACF5-6155D3A3203B}" sibTransId="{34B55D60-4EF8-4BE5-ADB4-5BC2AC35C16C}"/>
    <dgm:cxn modelId="{01EF07E0-6BA0-2045-AD9A-424379A1FDF7}" type="presOf" srcId="{3852D533-95CB-4C1D-A734-627DC9D885DB}" destId="{46CACDA6-4CAF-DB4E-B6FD-D3FD0BF8DB29}" srcOrd="0" destOrd="0" presId="urn:microsoft.com/office/officeart/2005/8/layout/list1"/>
    <dgm:cxn modelId="{14E041E2-FBA0-488C-879A-60FB2FA20E65}" srcId="{4570475D-320D-4042-9FBF-F44AA7D62727}" destId="{DD24AB76-7563-4252-A5F6-6F648692B511}" srcOrd="0" destOrd="0" parTransId="{F105D224-0B09-49AD-A0D4-46822862A1F9}" sibTransId="{EE8657F9-DC26-4052-A533-8074CDDC0CE5}"/>
    <dgm:cxn modelId="{425633E9-0FBE-48D0-BC33-F283003E44DD}" srcId="{3852D533-95CB-4C1D-A734-627DC9D885DB}" destId="{E53D854D-FD2D-4900-8BDE-929AD21246C9}" srcOrd="0" destOrd="0" parTransId="{47412B03-DE95-4AEB-B53B-FBA6AD037E4F}" sibTransId="{E567C8CD-D359-4A70-A7D9-04EBCBF2DAC1}"/>
    <dgm:cxn modelId="{F6CC72F1-D6DB-45B0-B4E8-730242263BFA}" srcId="{23AFC76A-DCF5-4383-A6DD-E97D3F76534B}" destId="{5F7B6AF1-A28D-4FBE-B5EF-62291D48B6FD}" srcOrd="2" destOrd="0" parTransId="{9F1C74BE-4446-481A-9DE0-9F3E72B869A4}" sibTransId="{604DB2E1-3055-4FA2-BC96-AF702533C68B}"/>
    <dgm:cxn modelId="{9CF2F5F8-8CDB-954A-8DC3-6008C2E6320D}" srcId="{B5FB2498-F443-6948-B112-5D3D125CFE88}" destId="{68C09BA2-7362-D245-8D3B-9E12DB687736}" srcOrd="1" destOrd="0" parTransId="{FD879420-94B0-9740-8867-4E475B094CE0}" sibTransId="{78EB269A-374B-A046-8A0C-5C02EE8695CB}"/>
    <dgm:cxn modelId="{89F58AFC-5AB1-D44A-9BEF-1A47CABC2776}" type="presOf" srcId="{5F7B6AF1-A28D-4FBE-B5EF-62291D48B6FD}" destId="{C7BCC8DC-E3D4-6440-B5A2-0DC3E679D84B}" srcOrd="0" destOrd="6" presId="urn:microsoft.com/office/officeart/2005/8/layout/list1"/>
    <dgm:cxn modelId="{7F13182C-6028-C647-A60C-17FDCAB885C7}" type="presParOf" srcId="{DCCBC209-D2A4-9140-A47A-6E09551D8524}" destId="{14130F02-8367-B84C-A84A-3FB1BB3F3D79}" srcOrd="0" destOrd="0" presId="urn:microsoft.com/office/officeart/2005/8/layout/list1"/>
    <dgm:cxn modelId="{B9BA67AE-7BE4-8943-A68C-F3168C6AB44D}" type="presParOf" srcId="{14130F02-8367-B84C-A84A-3FB1BB3F3D79}" destId="{D6B45809-BAB0-CF45-9459-9A7FCE6AA567}" srcOrd="0" destOrd="0" presId="urn:microsoft.com/office/officeart/2005/8/layout/list1"/>
    <dgm:cxn modelId="{F6BFE4C5-596D-B14F-93D3-EF93BE4D7AFF}" type="presParOf" srcId="{14130F02-8367-B84C-A84A-3FB1BB3F3D79}" destId="{9F2C6D95-1FA5-1E4A-B7FD-60AED8DFE794}" srcOrd="1" destOrd="0" presId="urn:microsoft.com/office/officeart/2005/8/layout/list1"/>
    <dgm:cxn modelId="{BC0E1C65-C2F8-BE4F-BEED-04FE701B0909}" type="presParOf" srcId="{DCCBC209-D2A4-9140-A47A-6E09551D8524}" destId="{6583E236-F6DF-6041-A7CA-E5F390DE766E}" srcOrd="1" destOrd="0" presId="urn:microsoft.com/office/officeart/2005/8/layout/list1"/>
    <dgm:cxn modelId="{555B44C1-7170-DC4E-A59A-1D107A426C5F}" type="presParOf" srcId="{DCCBC209-D2A4-9140-A47A-6E09551D8524}" destId="{46CACDA6-4CAF-DB4E-B6FD-D3FD0BF8DB29}" srcOrd="2" destOrd="0" presId="urn:microsoft.com/office/officeart/2005/8/layout/list1"/>
    <dgm:cxn modelId="{9DC564D7-C312-B14D-A765-E1A438F7B692}" type="presParOf" srcId="{DCCBC209-D2A4-9140-A47A-6E09551D8524}" destId="{57157A8B-1810-6E40-8275-17F5E9DA75B7}" srcOrd="3" destOrd="0" presId="urn:microsoft.com/office/officeart/2005/8/layout/list1"/>
    <dgm:cxn modelId="{74846BF3-2A97-724B-965F-B30AE9A29D3A}" type="presParOf" srcId="{DCCBC209-D2A4-9140-A47A-6E09551D8524}" destId="{AFFE4535-7388-3048-B350-7712C769CDE1}" srcOrd="4" destOrd="0" presId="urn:microsoft.com/office/officeart/2005/8/layout/list1"/>
    <dgm:cxn modelId="{99F02E4E-F848-5240-B272-C1D09F6FC3CF}" type="presParOf" srcId="{AFFE4535-7388-3048-B350-7712C769CDE1}" destId="{F7CF94F6-4B54-2C4B-81C9-CB18FB40E4A6}" srcOrd="0" destOrd="0" presId="urn:microsoft.com/office/officeart/2005/8/layout/list1"/>
    <dgm:cxn modelId="{14FF64F3-18C1-6F4F-90DA-CD87313DC786}" type="presParOf" srcId="{AFFE4535-7388-3048-B350-7712C769CDE1}" destId="{E0AF5F28-99E9-E34D-979B-00D9A185E7B8}" srcOrd="1" destOrd="0" presId="urn:microsoft.com/office/officeart/2005/8/layout/list1"/>
    <dgm:cxn modelId="{49945F45-8E59-0045-88CC-B9125CFC5C31}" type="presParOf" srcId="{DCCBC209-D2A4-9140-A47A-6E09551D8524}" destId="{D309B968-5E7F-D74A-8019-BA4132F043D2}" srcOrd="5" destOrd="0" presId="urn:microsoft.com/office/officeart/2005/8/layout/list1"/>
    <dgm:cxn modelId="{A151AE5D-6D0A-A040-AE41-157350B6EB76}" type="presParOf" srcId="{DCCBC209-D2A4-9140-A47A-6E09551D8524}" destId="{10C7E47A-1050-0945-ADE5-D2F55ACE18D3}" srcOrd="6" destOrd="0" presId="urn:microsoft.com/office/officeart/2005/8/layout/list1"/>
    <dgm:cxn modelId="{B05B3FEE-99D5-7446-82BC-AA26C4E53B4C}" type="presParOf" srcId="{DCCBC209-D2A4-9140-A47A-6E09551D8524}" destId="{49E80AE8-EB2D-9B48-9D81-567F6F8C0648}" srcOrd="7" destOrd="0" presId="urn:microsoft.com/office/officeart/2005/8/layout/list1"/>
    <dgm:cxn modelId="{33AB12C4-D535-D34D-BFF4-7D412C202AC5}" type="presParOf" srcId="{DCCBC209-D2A4-9140-A47A-6E09551D8524}" destId="{C6783068-D528-DF47-908D-BB0F620937F9}" srcOrd="8" destOrd="0" presId="urn:microsoft.com/office/officeart/2005/8/layout/list1"/>
    <dgm:cxn modelId="{42B02591-BAF8-5040-9658-40FA6F3C0F03}" type="presParOf" srcId="{C6783068-D528-DF47-908D-BB0F620937F9}" destId="{E8A21C10-D55A-D549-9DCC-A1BF1C5BA584}" srcOrd="0" destOrd="0" presId="urn:microsoft.com/office/officeart/2005/8/layout/list1"/>
    <dgm:cxn modelId="{8B6B5850-3B33-7D4B-BB85-6DE43FBF68ED}" type="presParOf" srcId="{C6783068-D528-DF47-908D-BB0F620937F9}" destId="{22DDC264-AF9B-AD4A-A7F1-332D2FDEE244}" srcOrd="1" destOrd="0" presId="urn:microsoft.com/office/officeart/2005/8/layout/list1"/>
    <dgm:cxn modelId="{B93B3212-AB93-8F40-82EC-AF26A07A3DFA}" type="presParOf" srcId="{DCCBC209-D2A4-9140-A47A-6E09551D8524}" destId="{1DE5A380-EE28-4146-AC48-13180AC8DA37}" srcOrd="9" destOrd="0" presId="urn:microsoft.com/office/officeart/2005/8/layout/list1"/>
    <dgm:cxn modelId="{2535D9D7-8408-5345-B1A0-ABC9F4E9BDFC}" type="presParOf" srcId="{DCCBC209-D2A4-9140-A47A-6E09551D8524}" destId="{C7BCC8DC-E3D4-6440-B5A2-0DC3E679D8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ACDA6-4CAF-DB4E-B6FD-D3FD0BF8DB29}">
      <dsp:nvSpPr>
        <dsp:cNvPr id="0" name=""/>
        <dsp:cNvSpPr/>
      </dsp:nvSpPr>
      <dsp:spPr>
        <a:xfrm>
          <a:off x="0" y="404872"/>
          <a:ext cx="6707427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What ML is and Common Tasks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Types of Learning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Training and Testing Data</a:t>
          </a:r>
        </a:p>
      </dsp:txBody>
      <dsp:txXfrm>
        <a:off x="0" y="404872"/>
        <a:ext cx="6707427" cy="982800"/>
      </dsp:txXfrm>
    </dsp:sp>
    <dsp:sp modelId="{9F2C6D95-1FA5-1E4A-B7FD-60AED8DFE794}">
      <dsp:nvSpPr>
        <dsp:cNvPr id="0" name=""/>
        <dsp:cNvSpPr/>
      </dsp:nvSpPr>
      <dsp:spPr>
        <a:xfrm>
          <a:off x="335371" y="21299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What is Machine Learning? (ML)</a:t>
          </a:r>
        </a:p>
      </dsp:txBody>
      <dsp:txXfrm>
        <a:off x="354105" y="231726"/>
        <a:ext cx="4657730" cy="346292"/>
      </dsp:txXfrm>
    </dsp:sp>
    <dsp:sp modelId="{10C7E47A-1050-0945-ADE5-D2F55ACE18D3}">
      <dsp:nvSpPr>
        <dsp:cNvPr id="0" name=""/>
        <dsp:cNvSpPr/>
      </dsp:nvSpPr>
      <dsp:spPr>
        <a:xfrm>
          <a:off x="0" y="1649752"/>
          <a:ext cx="6707427" cy="225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Classification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k-Nearest Neighbors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 Regression and Support Vector Machines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Model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Loss Function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Linear Regression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Dimensionality Reduction: PCA</a:t>
          </a:r>
        </a:p>
      </dsp:txBody>
      <dsp:txXfrm>
        <a:off x="0" y="1649752"/>
        <a:ext cx="6707427" cy="2252250"/>
      </dsp:txXfrm>
    </dsp:sp>
    <dsp:sp modelId="{E0AF5F28-99E9-E34D-979B-00D9A185E7B8}">
      <dsp:nvSpPr>
        <dsp:cNvPr id="0" name=""/>
        <dsp:cNvSpPr/>
      </dsp:nvSpPr>
      <dsp:spPr>
        <a:xfrm>
          <a:off x="335371" y="145787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Basic Machine Learning Models</a:t>
          </a:r>
        </a:p>
      </dsp:txBody>
      <dsp:txXfrm>
        <a:off x="354105" y="1476606"/>
        <a:ext cx="4657730" cy="346292"/>
      </dsp:txXfrm>
    </dsp:sp>
    <dsp:sp modelId="{C7BCC8DC-E3D4-6440-B5A2-0DC3E679D84B}">
      <dsp:nvSpPr>
        <dsp:cNvPr id="0" name=""/>
        <dsp:cNvSpPr/>
      </dsp:nvSpPr>
      <dsp:spPr>
        <a:xfrm>
          <a:off x="0" y="4164082"/>
          <a:ext cx="6707427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571" tIns="270764" rIns="5205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Collection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BeautifulSoup/Selenium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Preprocessing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Exploratory Data Analysis (EDA)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 Cleaning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Extraction/Selection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Selection, Performance, and Hyperparameter Tuning</a:t>
          </a:r>
        </a:p>
      </dsp:txBody>
      <dsp:txXfrm>
        <a:off x="0" y="4164082"/>
        <a:ext cx="6707427" cy="1842750"/>
      </dsp:txXfrm>
    </dsp:sp>
    <dsp:sp modelId="{22DDC264-AF9B-AD4A-A7F1-332D2FDEE244}">
      <dsp:nvSpPr>
        <dsp:cNvPr id="0" name=""/>
        <dsp:cNvSpPr/>
      </dsp:nvSpPr>
      <dsp:spPr>
        <a:xfrm>
          <a:off x="335371" y="3972202"/>
          <a:ext cx="4695198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67" tIns="0" rIns="1774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Steps of a Machine Learning Project</a:t>
          </a:r>
        </a:p>
      </dsp:txBody>
      <dsp:txXfrm>
        <a:off x="354105" y="3990936"/>
        <a:ext cx="465773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2833F-FD2A-7E4B-85B7-AC85A3FAE0E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BE37F-EA85-D947-A846-A8BC015E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7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2T20:36:5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24575,'6'0'0,"-1"0"0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2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46515-DDE6-B048-9FC2-B9DA4E27997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766EA-9704-3D4C-807D-A9BED678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3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raise hand feature, who here is at least familiar with the concept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89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878E0FD-10B3-E949-8300-2ADFA6337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F: X -&gt; y</a:t>
            </a:r>
          </a:p>
        </p:txBody>
      </p:sp>
    </p:spTree>
    <p:extLst>
      <p:ext uri="{BB962C8B-B14F-4D97-AF65-F5344CB8AC3E}">
        <p14:creationId xmlns:p14="http://schemas.microsoft.com/office/powerpoint/2010/main" val="1947133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E533C36-894B-1F43-8A27-E2214F57C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two dimensions, we deem squared error to be a good measure of loss…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52CDA34-3177-EA4C-9008-21BBA73BE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Questions so far?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61A21D8-B485-2141-85BC-A0B518711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side note, there is a way to optimize linear regression outside of gradient descent 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61A21D8-B485-2141-85BC-A0B518711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side note, there is a way to </a:t>
            </a:r>
            <a:r>
              <a:rPr lang="en-US" dirty="0" err="1"/>
              <a:t>optim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08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1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71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6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59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8A21ABB-21D5-EE42-B1CD-C715EF195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Once you have a dataset, you will want to learn more about your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Dotum" panose="020B0600000101010101" pitchFamily="34" charset="-127"/>
                <a:ea typeface="Dotum" panose="020B0600000101010101" pitchFamily="34" charset="-127"/>
              </a:rPr>
              <a:t>This step can be closely connected to the next two steps, Data Cleaning and Feature Extraction.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08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26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82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example may be pretty simple, but the second one may take extensive computation which would take a long time for humans, but be nearly instantaneous for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0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597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146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199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752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 -- Predicting either a discrete or continuous value, typically broken down into regression and classification</a:t>
            </a:r>
          </a:p>
          <a:p>
            <a:r>
              <a:rPr lang="en-US" dirty="0"/>
              <a:t>Clustering – Finding patterns in data</a:t>
            </a:r>
          </a:p>
          <a:p>
            <a:r>
              <a:rPr lang="en-US" dirty="0"/>
              <a:t>Representation Learning – Taking the data in the format it is given to you and representing in a different way</a:t>
            </a:r>
          </a:p>
          <a:p>
            <a:r>
              <a:rPr lang="en-US" dirty="0"/>
              <a:t>Reinforcement Learning–  Given an objective function for a specific task, what steps can we take to optimize its performance at that task. Used in Artificial Intelligence.</a:t>
            </a:r>
          </a:p>
          <a:p>
            <a:r>
              <a:rPr lang="en-US" dirty="0"/>
              <a:t>Anomaly Detection-– Determining if new data is statistically different from our current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87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CCD8F39-061A-8249-BB51-FBB2E1D70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you’ve seen in Ravi’s Intro to python module, an image can be expressed as follows:</a:t>
            </a:r>
          </a:p>
          <a:p>
            <a:endParaRPr lang="en-US" dirty="0"/>
          </a:p>
          <a:p>
            <a:r>
              <a:rPr lang="en-US" dirty="0"/>
              <a:t>While this question can be better tackled using deep learning, there are classic ml ways to classify this…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5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Regression: predicts continuous target value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766EA-9704-3D4C-807D-A9BED678B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7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3F3882A-C6D2-EA41-BD06-ACC30508A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, known as a baseline model, does not require what we typically think of as machine learning.</a:t>
            </a:r>
          </a:p>
          <a:p>
            <a:r>
              <a:rPr lang="en-US" dirty="0"/>
              <a:t>Very intuitive though, we’ll be doing a demo on this later…</a:t>
            </a:r>
          </a:p>
        </p:txBody>
      </p:sp>
    </p:spTree>
    <p:extLst>
      <p:ext uri="{BB962C8B-B14F-4D97-AF65-F5344CB8AC3E}">
        <p14:creationId xmlns:p14="http://schemas.microsoft.com/office/powerpoint/2010/main" val="316664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9B899-9F71-F04E-BFCE-EA098D7614FD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4F661-3568-E74B-9E31-519F67F9FFE2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AC81-C68A-C741-B91E-4CF9EEE16ABF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5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1C45E-2604-AA4D-96B8-5555EA316102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63F6F-A39A-AA46-9D10-039C499810CF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7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853B1-E69A-BA4D-A24A-3E7CE40E16D4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31FD-049D-904C-AF08-ACFB21534859}" type="datetime1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8DAD-A3A8-FB43-A0F2-A0200C9430BC}" type="datetime1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7EA0-7DA8-0C4A-9073-655841166D67}" type="datetime1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6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89D1-2F05-E14C-8912-01B79AD061FF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FFD8-A348-5F4D-88DC-D4E876E6632B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MAE 207: Medical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3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D5970-9710-A143-BDBF-7B797545A3FE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MAE 207: Medical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81E13-E869-9B48-B573-86481124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3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pca-is-not-feature-selection-3344fb764ae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WFjqgb-ylQ?feature=oembed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youtube.com/watch?v=vWFjqgb-ylQ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divakar_239/stochastic-vs-batch-gradient-descent-8820568eada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towardsdatascience.com/optimization-loss-function-under-the-hood-part-iii-5dff33fa015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k_zzaMoSs&amp;t=2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optimization-loss-function-under-the-hood-part-iii-5dff33fa015d" TargetMode="External"/><Relationship Id="rId4" Type="http://schemas.openxmlformats.org/officeDocument/2006/relationships/hyperlink" Target="https://towardsdatascience.com/linear-regression-using-gradient-descent-97a6c870093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danLevy99/ECE_196_Intro_to_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uedata.com/blog/2018/05/deploying-machine-learning-pipelines-for-ai-use-cas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gregnetols/mnist-with-pca-and-kn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danLevy99/ECE_196_Intro_to_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Overfitt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.stackexchange.com/questions/61467/clarification-on-train-test-and-val-and-how-to-use-implement-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457200" tIns="60960" rIns="121920" bIns="60960" rtlCol="0" anchor="ctr">
            <a:normAutofit/>
          </a:bodyPr>
          <a:lstStyle/>
          <a:p>
            <a:pPr marL="15874" indent="-15874" algn="r">
              <a:tabLst>
                <a:tab pos="336542" algn="l"/>
                <a:tab pos="900091" algn="l"/>
              </a:tabLst>
            </a:pPr>
            <a:r>
              <a:rPr lang="en-US" sz="5600" dirty="0">
                <a:latin typeface="Eurostile" charset="0"/>
                <a:ea typeface="Eurostile" charset="0"/>
                <a:cs typeface="Eurostile" charset="0"/>
              </a:rPr>
              <a:t>Intro to Machine Learning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11656" y="5772075"/>
            <a:ext cx="4430599" cy="981264"/>
          </a:xfrm>
          <a:prstGeom prst="rect">
            <a:avLst/>
          </a:prstGeom>
          <a:noFill/>
        </p:spPr>
        <p:txBody>
          <a:bodyPr vert="horz" lIns="18288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Eurostile" charset="0"/>
                <a:ea typeface="Eurostile" charset="0"/>
                <a:cs typeface="Eurostile" charset="0"/>
              </a:rPr>
              <a:t>Tutor: Jordan Levy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1656" y="3118757"/>
            <a:ext cx="5958517" cy="1651203"/>
          </a:xfrm>
          <a:prstGeom prst="rect">
            <a:avLst/>
          </a:prstGeom>
          <a:solidFill>
            <a:schemeClr val="accent1">
              <a:lumMod val="60000"/>
              <a:lumOff val="40000"/>
              <a:alpha val="6000"/>
            </a:schemeClr>
          </a:solidFill>
        </p:spPr>
        <p:txBody>
          <a:bodyPr vert="horz" lIns="18288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600">
              <a:latin typeface="Eurostile" charset="0"/>
              <a:ea typeface="Eurostile" charset="0"/>
              <a:cs typeface="Eurostile" charset="0"/>
            </a:endParaRPr>
          </a:p>
          <a:p>
            <a:pPr algn="l">
              <a:spcAft>
                <a:spcPts val="600"/>
              </a:spcAft>
            </a:pPr>
            <a:r>
              <a:rPr lang="en-US" sz="3000" dirty="0">
                <a:latin typeface="Eurostile" charset="0"/>
                <a:ea typeface="Eurostile" charset="0"/>
                <a:cs typeface="Eurostile" charset="0"/>
              </a:rPr>
              <a:t>ECE 196 Week 3</a:t>
            </a:r>
            <a:endParaRPr lang="en-US" sz="300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1582B-D86B-0840-A1DF-0F0483427214}"/>
              </a:ext>
            </a:extLst>
          </p:cNvPr>
          <p:cNvSpPr txBox="1"/>
          <p:nvPr/>
        </p:nvSpPr>
        <p:spPr>
          <a:xfrm>
            <a:off x="2335427" y="407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7E56E8-1E6D-CE46-A98D-33F5369EFFD0}"/>
              </a:ext>
            </a:extLst>
          </p:cNvPr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F29B59-A833-A841-A77E-3848DF54CEF1}"/>
              </a:ext>
            </a:extLst>
          </p:cNvPr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C6ADAC-9ABA-4C40-861B-7A8A35D6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Regression and 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0E0CC-C3EA-FC4D-981B-27B103F500EE}"/>
              </a:ext>
            </a:extLst>
          </p:cNvPr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83C71-881C-8343-A920-2FA765685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41" y="3530283"/>
            <a:ext cx="5705334" cy="2852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21AAEF-ED21-6041-AA7E-D8DB2C7CF58F}"/>
              </a:ext>
            </a:extLst>
          </p:cNvPr>
          <p:cNvSpPr txBox="1"/>
          <p:nvPr/>
        </p:nvSpPr>
        <p:spPr>
          <a:xfrm>
            <a:off x="870155" y="1946787"/>
            <a:ext cx="480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Regression</a:t>
            </a:r>
            <a:r>
              <a:rPr lang="en-US" dirty="0"/>
              <a:t>: Predict a quantity y based on input x.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CCBC66-0C62-2840-B408-25BC753DDBED}"/>
              </a:ext>
            </a:extLst>
          </p:cNvPr>
          <p:cNvSpPr txBox="1"/>
          <p:nvPr/>
        </p:nvSpPr>
        <p:spPr>
          <a:xfrm>
            <a:off x="853957" y="2816565"/>
            <a:ext cx="628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Classification</a:t>
            </a:r>
            <a:r>
              <a:rPr lang="en-US" dirty="0"/>
              <a:t>: Predict a discrete value or class y based on input x.</a:t>
            </a:r>
            <a:endParaRPr lang="en-US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FF1135-E105-E648-8D71-0699BDF27A32}"/>
              </a:ext>
            </a:extLst>
          </p:cNvPr>
          <p:cNvSpPr txBox="1"/>
          <p:nvPr/>
        </p:nvSpPr>
        <p:spPr>
          <a:xfrm>
            <a:off x="4280544" y="6475283"/>
            <a:ext cx="2779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Phuong Truong Machine Learning Lecture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47CC-620E-704D-8AC7-5941E440D584}"/>
              </a:ext>
            </a:extLst>
          </p:cNvPr>
          <p:cNvSpPr txBox="1"/>
          <p:nvPr/>
        </p:nvSpPr>
        <p:spPr>
          <a:xfrm>
            <a:off x="1358442" y="2343221"/>
            <a:ext cx="6380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Predict NBA points scored (y), based on Rebounds and Assists (X).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B5B5AC-39C4-3948-953F-CF4630E62E05}"/>
              </a:ext>
            </a:extLst>
          </p:cNvPr>
          <p:cNvSpPr txBox="1"/>
          <p:nvPr/>
        </p:nvSpPr>
        <p:spPr>
          <a:xfrm>
            <a:off x="1358442" y="3191729"/>
            <a:ext cx="5432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Example: Classify a picture of a handwritten 7 as the number 7.</a:t>
            </a:r>
          </a:p>
        </p:txBody>
      </p:sp>
    </p:spTree>
    <p:extLst>
      <p:ext uri="{BB962C8B-B14F-4D97-AF65-F5344CB8AC3E}">
        <p14:creationId xmlns:p14="http://schemas.microsoft.com/office/powerpoint/2010/main" val="365012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5C6D72-94D1-1543-9F6F-D2B41A64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8" y="2630964"/>
            <a:ext cx="3133720" cy="3112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6F532-7E57-0B44-B59A-988B89714E24}"/>
              </a:ext>
            </a:extLst>
          </p:cNvPr>
          <p:cNvSpPr txBox="1"/>
          <p:nvPr/>
        </p:nvSpPr>
        <p:spPr>
          <a:xfrm>
            <a:off x="396537" y="1633664"/>
            <a:ext cx="215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get from: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5362E-9CF2-F446-AA24-B9B241E272E6}"/>
              </a:ext>
            </a:extLst>
          </p:cNvPr>
          <p:cNvSpPr txBox="1"/>
          <p:nvPr/>
        </p:nvSpPr>
        <p:spPr>
          <a:xfrm>
            <a:off x="5614790" y="3875509"/>
            <a:ext cx="44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7A038-B8B7-8C46-9D8E-C3D18D3F5D7B}"/>
              </a:ext>
            </a:extLst>
          </p:cNvPr>
          <p:cNvSpPr txBox="1"/>
          <p:nvPr/>
        </p:nvSpPr>
        <p:spPr>
          <a:xfrm>
            <a:off x="8208505" y="3675455"/>
            <a:ext cx="8306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‘7’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8C580-F91C-174B-9ACD-F46F8F38B184}"/>
              </a:ext>
            </a:extLst>
          </p:cNvPr>
          <p:cNvSpPr txBox="1"/>
          <p:nvPr/>
        </p:nvSpPr>
        <p:spPr>
          <a:xfrm>
            <a:off x="1099358" y="213231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Input</a:t>
            </a:r>
            <a:r>
              <a:rPr lang="en-US" dirty="0"/>
              <a:t>:</a:t>
            </a:r>
            <a:endParaRPr lang="en-US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9A528-CFBD-7747-9577-8E6287A19F9A}"/>
              </a:ext>
            </a:extLst>
          </p:cNvPr>
          <p:cNvSpPr txBox="1"/>
          <p:nvPr/>
        </p:nvSpPr>
        <p:spPr>
          <a:xfrm>
            <a:off x="7147403" y="3306123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</a:t>
            </a:r>
            <a:r>
              <a:rPr lang="en-US" dirty="0"/>
              <a:t>:</a:t>
            </a:r>
            <a:endParaRPr lang="en-US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1582B-D86B-0840-A1DF-0F0483427214}"/>
              </a:ext>
            </a:extLst>
          </p:cNvPr>
          <p:cNvSpPr txBox="1"/>
          <p:nvPr/>
        </p:nvSpPr>
        <p:spPr>
          <a:xfrm>
            <a:off x="2335427" y="407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7E56E8-1E6D-CE46-A98D-33F5369EFFD0}"/>
              </a:ext>
            </a:extLst>
          </p:cNvPr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F29B59-A833-A841-A77E-3848DF54CEF1}"/>
              </a:ext>
            </a:extLst>
          </p:cNvPr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C6ADAC-9ABA-4C40-861B-7A8A35D6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Classification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30E0CC-C3EA-FC4D-981B-27B103F500EE}"/>
              </a:ext>
            </a:extLst>
          </p:cNvPr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Using Euclidean distance, find the k-Nearest points in training data to the point in your testing data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Output the class with the most ‘votes’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k-Nearest Neighbors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253049" y="6377580"/>
            <a:ext cx="2743200" cy="365125"/>
          </a:xfrm>
        </p:spPr>
        <p:txBody>
          <a:bodyPr/>
          <a:lstStyle/>
          <a:p>
            <a:fld id="{8E981E13-E869-9B48-B573-864811240C1F}" type="slidenum">
              <a:rPr lang="en-US" smtClean="0"/>
              <a:t>12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94880-A6EB-2B45-9B26-DAB886634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17"/>
          <a:stretch/>
        </p:blipFill>
        <p:spPr>
          <a:xfrm>
            <a:off x="5673790" y="3041806"/>
            <a:ext cx="609601" cy="256557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6A062-FCEE-EC4B-8573-CB38B0F5B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482" y="3503647"/>
            <a:ext cx="2275228" cy="2259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4923B-F2CF-944F-AEB7-BF2D1DEB7062}"/>
              </a:ext>
            </a:extLst>
          </p:cNvPr>
          <p:cNvSpPr txBox="1"/>
          <p:nvPr/>
        </p:nvSpPr>
        <p:spPr>
          <a:xfrm>
            <a:off x="4263162" y="444896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k =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0ADF23-AE34-D24C-A688-21A62D3F1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790" y="5727351"/>
            <a:ext cx="629001" cy="629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56682-A676-4049-8503-257220DAD364}"/>
              </a:ext>
            </a:extLst>
          </p:cNvPr>
          <p:cNvSpPr txBox="1"/>
          <p:nvPr/>
        </p:nvSpPr>
        <p:spPr>
          <a:xfrm>
            <a:off x="6529050" y="402608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 ‘7’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9DB9F-FA86-D944-866C-4D7755AEE576}"/>
              </a:ext>
            </a:extLst>
          </p:cNvPr>
          <p:cNvSpPr txBox="1"/>
          <p:nvPr/>
        </p:nvSpPr>
        <p:spPr>
          <a:xfrm>
            <a:off x="6480319" y="589779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 ‘8’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04875-9DBA-5C40-8912-02191B2E77FD}"/>
              </a:ext>
            </a:extLst>
          </p:cNvPr>
          <p:cNvSpPr txBox="1"/>
          <p:nvPr/>
        </p:nvSpPr>
        <p:spPr>
          <a:xfrm>
            <a:off x="4941657" y="2630964"/>
            <a:ext cx="20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k-Nearest Neighbors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00981-1DB3-E649-A954-21DBF449F9AA}"/>
              </a:ext>
            </a:extLst>
          </p:cNvPr>
          <p:cNvSpPr txBox="1"/>
          <p:nvPr/>
        </p:nvSpPr>
        <p:spPr>
          <a:xfrm>
            <a:off x="8147370" y="3564424"/>
            <a:ext cx="1612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[[255 255 255],</a:t>
            </a:r>
          </a:p>
          <a:p>
            <a:r>
              <a:rPr lang="en-US" dirty="0"/>
              <a:t>   … ,</a:t>
            </a:r>
          </a:p>
          <a:p>
            <a:r>
              <a:rPr lang="en-US" dirty="0"/>
              <a:t> [255 255 255]]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745E8-F5AD-1B4D-A330-C0D5F01603C0}"/>
              </a:ext>
            </a:extLst>
          </p:cNvPr>
          <p:cNvSpPr txBox="1"/>
          <p:nvPr/>
        </p:nvSpPr>
        <p:spPr>
          <a:xfrm>
            <a:off x="7953194" y="3173861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784 Dimensions (28*28)</a:t>
            </a:r>
          </a:p>
        </p:txBody>
      </p:sp>
    </p:spTree>
    <p:extLst>
      <p:ext uri="{BB962C8B-B14F-4D97-AF65-F5344CB8AC3E}">
        <p14:creationId xmlns:p14="http://schemas.microsoft.com/office/powerpoint/2010/main" val="29624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210500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22717" y="3659426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20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Dimensionality Reduction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CAF64-7858-C34F-9724-7A7E920D9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Curse of Dimensionality</a:t>
            </a:r>
            <a:r>
              <a:rPr lang="en-US" sz="2400" dirty="0"/>
              <a:t>: </a:t>
            </a:r>
            <a:r>
              <a:rPr lang="en-US" sz="2400" dirty="0" err="1"/>
              <a:t>kNN</a:t>
            </a:r>
            <a:r>
              <a:rPr lang="en-US" sz="2400" dirty="0"/>
              <a:t> struggles with too many dimensions, inability to generalize.</a:t>
            </a:r>
            <a:endParaRPr lang="en-US" sz="2400" u="sng" dirty="0"/>
          </a:p>
          <a:p>
            <a:r>
              <a:rPr lang="en-US" sz="2400" u="sng" dirty="0"/>
              <a:t>Principal Component Analysis</a:t>
            </a:r>
            <a:r>
              <a:rPr lang="en-US" sz="2400" dirty="0"/>
              <a:t>: Reduce the dimensionality of our data while retaining as much variation as possible.</a:t>
            </a:r>
          </a:p>
          <a:p>
            <a:pPr lvl="1"/>
            <a:r>
              <a:rPr lang="en-US" sz="2000" dirty="0"/>
              <a:t>Identifies which directions captures the most</a:t>
            </a:r>
          </a:p>
          <a:p>
            <a:pPr marL="457189" lvl="1" indent="0">
              <a:buNone/>
            </a:pPr>
            <a:r>
              <a:rPr lang="en-US" sz="2000" dirty="0"/>
              <a:t>    variance in our data.</a:t>
            </a:r>
          </a:p>
          <a:p>
            <a:pPr lvl="1"/>
            <a:r>
              <a:rPr lang="en-US" sz="2000" dirty="0"/>
              <a:t>Can drastically speed up computation time,</a:t>
            </a:r>
          </a:p>
          <a:p>
            <a:pPr marL="457189" lvl="1" indent="0">
              <a:buNone/>
            </a:pPr>
            <a:r>
              <a:rPr lang="en-US" sz="2000" dirty="0"/>
              <a:t>    sometimes with even better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86C7B-6B2E-4445-B016-9571A3B58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07" y="3161810"/>
            <a:ext cx="4025385" cy="3015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6B2B5-7AA6-6A48-90B8-6DE5F4B9098F}"/>
              </a:ext>
            </a:extLst>
          </p:cNvPr>
          <p:cNvSpPr txBox="1"/>
          <p:nvPr/>
        </p:nvSpPr>
        <p:spPr>
          <a:xfrm>
            <a:off x="6276202" y="6193668"/>
            <a:ext cx="4594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https://towardsdatascience.com/pca-is-not-feature-selection-3344fb764ae6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853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559077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573856" y="2605423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Conventional math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Linear Model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90E902-216B-432F-9975-CF4741DE98E9}"/>
                  </a:ext>
                </a:extLst>
              </p:cNvPr>
              <p:cNvSpPr txBox="1"/>
              <p:nvPr/>
            </p:nvSpPr>
            <p:spPr>
              <a:xfrm>
                <a:off x="388681" y="2706232"/>
                <a:ext cx="4228658" cy="81560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7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47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90E902-216B-432F-9975-CF4741DE9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1" y="2706232"/>
                <a:ext cx="4228658" cy="815608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1085AAB-2437-5A4A-BD96-7E593AB8D9CE}"/>
              </a:ext>
            </a:extLst>
          </p:cNvPr>
          <p:cNvSpPr txBox="1"/>
          <p:nvPr/>
        </p:nvSpPr>
        <p:spPr>
          <a:xfrm>
            <a:off x="195751" y="433137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Machine Learning Model</a:t>
            </a:r>
            <a:r>
              <a:rPr lang="en-US" dirty="0"/>
              <a:t>: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594536-D036-451A-A811-EFF7D0AABC0E}"/>
                  </a:ext>
                </a:extLst>
              </p:cNvPr>
              <p:cNvSpPr txBox="1"/>
              <p:nvPr/>
            </p:nvSpPr>
            <p:spPr>
              <a:xfrm>
                <a:off x="439871" y="4992996"/>
                <a:ext cx="4898101" cy="871457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7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47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7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sz="47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7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C594536-D036-451A-A811-EFF7D0AA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1" y="4992996"/>
                <a:ext cx="4898101" cy="871457"/>
              </a:xfrm>
              <a:prstGeom prst="rect">
                <a:avLst/>
              </a:prstGeom>
              <a:blipFill>
                <a:blip r:embed="rId4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39BFC19C-4EAB-4746-B26C-B9CFF3199AF7}"/>
              </a:ext>
            </a:extLst>
          </p:cNvPr>
          <p:cNvSpPr txBox="1"/>
          <p:nvPr/>
        </p:nvSpPr>
        <p:spPr>
          <a:xfrm>
            <a:off x="646914" y="48041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5A6DCAB-7A63-DE4E-88A6-0689A3C39A38}"/>
              </a:ext>
            </a:extLst>
          </p:cNvPr>
          <p:cNvSpPr txBox="1"/>
          <p:nvPr/>
        </p:nvSpPr>
        <p:spPr>
          <a:xfrm>
            <a:off x="2577878" y="4609735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C41B3FF-92FD-2946-A226-A325C1B65314}"/>
              </a:ext>
            </a:extLst>
          </p:cNvPr>
          <p:cNvSpPr txBox="1"/>
          <p:nvPr/>
        </p:nvSpPr>
        <p:spPr>
          <a:xfrm>
            <a:off x="3311124" y="47901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1AC221E-CE37-4144-886D-5702339FCE48}"/>
              </a:ext>
            </a:extLst>
          </p:cNvPr>
          <p:cNvSpPr txBox="1"/>
          <p:nvPr/>
        </p:nvSpPr>
        <p:spPr>
          <a:xfrm>
            <a:off x="4355199" y="460243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476620-7208-E142-8A3F-18B562BEC4DB}"/>
              </a:ext>
            </a:extLst>
          </p:cNvPr>
          <p:cNvSpPr txBox="1"/>
          <p:nvPr/>
        </p:nvSpPr>
        <p:spPr>
          <a:xfrm>
            <a:off x="646914" y="25215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45395A1-AB61-2840-9B06-D802797DCF88}"/>
              </a:ext>
            </a:extLst>
          </p:cNvPr>
          <p:cNvSpPr txBox="1"/>
          <p:nvPr/>
        </p:nvSpPr>
        <p:spPr>
          <a:xfrm>
            <a:off x="3163326" y="2315669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6DEFF3-EB56-0342-B3DF-DA91B7E650ED}"/>
              </a:ext>
            </a:extLst>
          </p:cNvPr>
          <p:cNvSpPr txBox="1"/>
          <p:nvPr/>
        </p:nvSpPr>
        <p:spPr>
          <a:xfrm>
            <a:off x="2362359" y="25590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ED733B-3A7C-F446-A95C-A0D50B50E4C0}"/>
              </a:ext>
            </a:extLst>
          </p:cNvPr>
          <p:cNvSpPr txBox="1"/>
          <p:nvPr/>
        </p:nvSpPr>
        <p:spPr>
          <a:xfrm>
            <a:off x="1800574" y="231566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E19CF86-9696-3643-B77E-6ED519B4C7DC}"/>
              </a:ext>
            </a:extLst>
          </p:cNvPr>
          <p:cNvSpPr txBox="1"/>
          <p:nvPr/>
        </p:nvSpPr>
        <p:spPr>
          <a:xfrm>
            <a:off x="6488452" y="5495121"/>
            <a:ext cx="322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evaluate our model?</a:t>
            </a:r>
          </a:p>
        </p:txBody>
      </p:sp>
      <p:pic>
        <p:nvPicPr>
          <p:cNvPr id="141" name="Picture 140" descr="A close up of a mans face&#10;&#10;Description automatically generated">
            <a:extLst>
              <a:ext uri="{FF2B5EF4-FFF2-40B4-BE49-F238E27FC236}">
                <a16:creationId xmlns:a16="http://schemas.microsoft.com/office/drawing/2014/main" id="{28A1C84F-C4EC-4F48-98F8-9C75FEFC5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452" y="2257625"/>
            <a:ext cx="2878013" cy="287801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223A8EA-BF05-4D42-9C76-88647A968A6F}"/>
              </a:ext>
            </a:extLst>
          </p:cNvPr>
          <p:cNvSpPr txBox="1"/>
          <p:nvPr/>
        </p:nvSpPr>
        <p:spPr>
          <a:xfrm>
            <a:off x="6488452" y="1826116"/>
            <a:ext cx="19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: y = 5x + 4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6739A-E154-F347-817B-C23C6134786C}"/>
              </a:ext>
            </a:extLst>
          </p:cNvPr>
          <p:cNvSpPr txBox="1"/>
          <p:nvPr/>
        </p:nvSpPr>
        <p:spPr>
          <a:xfrm>
            <a:off x="330201" y="6035343"/>
            <a:ext cx="576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 is a vector of weights applied to a vector of inputs, whereas m and x are both scalar values</a:t>
            </a:r>
          </a:p>
        </p:txBody>
      </p:sp>
    </p:spTree>
    <p:extLst>
      <p:ext uri="{BB962C8B-B14F-4D97-AF65-F5344CB8AC3E}">
        <p14:creationId xmlns:p14="http://schemas.microsoft.com/office/powerpoint/2010/main" val="32195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7" grpId="0"/>
      <p:bldP spid="83" grpId="0"/>
      <p:bldP spid="129" grpId="0"/>
      <p:bldP spid="130" grpId="0"/>
      <p:bldP spid="133" grpId="0"/>
      <p:bldP spid="134" grpId="0"/>
      <p:bldP spid="135" grpId="0"/>
      <p:bldP spid="136" grpId="0"/>
      <p:bldP spid="74" grpId="0"/>
      <p:bldP spid="75" grpId="0"/>
      <p:bldP spid="137" grpId="0"/>
      <p:bldP spid="14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805634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2818732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3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Loss Function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A function designed to evaluate the performance of your model.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Example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 </a:t>
            </a: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Squared Error 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-- Take the square of the deviation from the target value.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Loss Function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F68EFE0D-CCD9-D24D-A2BF-2C306E307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8"/>
          <a:stretch/>
        </p:blipFill>
        <p:spPr>
          <a:xfrm>
            <a:off x="3581401" y="3330017"/>
            <a:ext cx="3695067" cy="3101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46AEC-D933-974C-88B9-9F1404AC311C}"/>
              </a:ext>
            </a:extLst>
          </p:cNvPr>
          <p:cNvSpPr txBox="1"/>
          <p:nvPr/>
        </p:nvSpPr>
        <p:spPr>
          <a:xfrm>
            <a:off x="4335793" y="2853109"/>
            <a:ext cx="251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Function: y = (x - 110)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08836-9916-084F-A26B-4D1D198ED7F3}"/>
              </a:ext>
            </a:extLst>
          </p:cNvPr>
          <p:cNvSpPr txBox="1"/>
          <p:nvPr/>
        </p:nvSpPr>
        <p:spPr>
          <a:xfrm>
            <a:off x="1463001" y="4449764"/>
            <a:ext cx="21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y-axis: Squared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AAEED-5B6F-494B-9E94-8F9EE4328A05}"/>
              </a:ext>
            </a:extLst>
          </p:cNvPr>
          <p:cNvSpPr txBox="1"/>
          <p:nvPr/>
        </p:nvSpPr>
        <p:spPr>
          <a:xfrm>
            <a:off x="4442648" y="6532689"/>
            <a:ext cx="22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x-axis: Predicted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9AF3F-8DBD-2443-BA0C-2DA6E153B513}"/>
              </a:ext>
            </a:extLst>
          </p:cNvPr>
          <p:cNvSpPr txBox="1"/>
          <p:nvPr/>
        </p:nvSpPr>
        <p:spPr>
          <a:xfrm>
            <a:off x="1105371" y="2845355"/>
            <a:ext cx="21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Value: x = 110</a:t>
            </a:r>
          </a:p>
        </p:txBody>
      </p:sp>
    </p:spTree>
    <p:extLst>
      <p:ext uri="{BB962C8B-B14F-4D97-AF65-F5344CB8AC3E}">
        <p14:creationId xmlns:p14="http://schemas.microsoft.com/office/powerpoint/2010/main" val="23504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u="sng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Loss Function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: A function designed to evaluate the performance of your model.</a:t>
                </a:r>
              </a:p>
              <a:p>
                <a:endParaRPr lang="en-US" sz="1800" u="sng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lang="en-US" sz="1800" u="sng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Example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: </a:t>
                </a:r>
                <a:r>
                  <a:rPr lang="en-US" sz="1800" u="sng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Mean Square Error (MSE)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3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 = actual value            n = number of rows in training dataset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pred</m:t>
                        </m:r>
                        <m:r>
                          <a:rPr lang="en-US" sz="3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sz="3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30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= predicted value</a:t>
                </a:r>
              </a:p>
              <a:p>
                <a:pPr marL="0" indent="0">
                  <a:buNone/>
                </a:pPr>
                <a:endParaRPr lang="en-US" sz="1800" u="sng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  <a:blipFill>
                <a:blip r:embed="rId3"/>
                <a:stretch>
                  <a:fillRect l="-321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Loss Function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19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6CA6BA-664F-41B4-989B-D4A0A51D8F63}"/>
                  </a:ext>
                </a:extLst>
              </p:cNvPr>
              <p:cNvSpPr txBox="1"/>
              <p:nvPr/>
            </p:nvSpPr>
            <p:spPr>
              <a:xfrm>
                <a:off x="7858772" y="2893034"/>
                <a:ext cx="285656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6CA6BA-664F-41B4-989B-D4A0A51D8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772" y="2893034"/>
                <a:ext cx="2856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821DF5D-C102-4018-A6A6-B7986A9A532D}"/>
                  </a:ext>
                </a:extLst>
              </p:cNvPr>
              <p:cNvSpPr txBox="1"/>
              <p:nvPr/>
            </p:nvSpPr>
            <p:spPr>
              <a:xfrm>
                <a:off x="0" y="4341804"/>
                <a:ext cx="10173814" cy="1452898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45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  <a:r>
                  <a:rPr lang="en-US" sz="45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5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5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45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45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5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4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5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45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pred</m:t>
                                        </m:r>
                                        <m:r>
                                          <a:rPr lang="en-US" sz="45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45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45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sz="450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45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45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4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821DF5D-C102-4018-A6A6-B7986A9A5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1804"/>
                <a:ext cx="10173814" cy="1452898"/>
              </a:xfrm>
              <a:prstGeom prst="rect">
                <a:avLst/>
              </a:prstGeom>
              <a:blipFill>
                <a:blip r:embed="rId5"/>
                <a:stretch>
                  <a:fillRect t="-171304" b="-2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823A55CF-B743-2345-8AE1-0982B2ABC00E}"/>
              </a:ext>
            </a:extLst>
          </p:cNvPr>
          <p:cNvSpPr txBox="1"/>
          <p:nvPr/>
        </p:nvSpPr>
        <p:spPr>
          <a:xfrm>
            <a:off x="4107768" y="6231836"/>
            <a:ext cx="33670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 want to minimize this!!!</a:t>
            </a:r>
          </a:p>
        </p:txBody>
      </p:sp>
    </p:spTree>
    <p:extLst>
      <p:ext uri="{BB962C8B-B14F-4D97-AF65-F5344CB8AC3E}">
        <p14:creationId xmlns:p14="http://schemas.microsoft.com/office/powerpoint/2010/main" val="13460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0413919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370171" y="371991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52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685428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88017" y="3035347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How do we minimize our loss?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Gradient Descent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Update W and b in the direction that decreases MSE at the fastest rate.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  <a:hlinkClick r:id="rId4"/>
            </a:endParaRPr>
          </a:p>
          <a:p>
            <a:pPr marL="0" indent="0">
              <a:buNone/>
            </a:pPr>
            <a:endParaRPr lang="en-US" sz="1800" u="sng" dirty="0">
              <a:hlinkClick r:id="rId4"/>
            </a:endParaRPr>
          </a:p>
          <a:p>
            <a:pPr marL="0" indent="0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endParaRPr lang="en-US" sz="1800" u="sng" dirty="0">
              <a:hlinkClick r:id="rId4"/>
            </a:endParaRPr>
          </a:p>
          <a:p>
            <a:pPr marL="0" indent="0" algn="ctr">
              <a:buNone/>
            </a:pPr>
            <a:r>
              <a:rPr lang="en-US" sz="1800" u="sng" dirty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://www.youtube.com/watch?v=vWFjqgb-ylQ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Learning Algorithm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Gradient flow">
            <a:hlinkClick r:id="" action="ppaction://media"/>
            <a:extLst>
              <a:ext uri="{FF2B5EF4-FFF2-40B4-BE49-F238E27FC236}">
                <a16:creationId xmlns:a16="http://schemas.microsoft.com/office/drawing/2014/main" id="{5D28F913-A915-FB4E-90D9-2AFED188FD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419643" y="2476195"/>
            <a:ext cx="7222608" cy="406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Gradient Descent takes the derivative of the loss function with respect to our parameters, w and b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It will find a local optima and potentially global optimum of a given loss function </a:t>
                </a:r>
              </a:p>
              <a:p>
                <a:pPr>
                  <a:lnSpc>
                    <a:spcPct val="100000"/>
                  </a:lnSpc>
                </a:pP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Given weight vector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 </a:t>
                </a:r>
                <a:r>
                  <a:rPr lang="en-US" sz="1800" i="1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, 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a bias vector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, and a learning rate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the following occurs at the </a:t>
                </a:r>
                <a:r>
                  <a:rPr lang="en-US" sz="1800" dirty="0" err="1">
                    <a:latin typeface="Dotum" panose="020B0600000101010101" pitchFamily="34" charset="-127"/>
                    <a:ea typeface="Dotum" panose="020B0600000101010101" pitchFamily="34" charset="-127"/>
                  </a:rPr>
                  <a:t>t</a:t>
                </a:r>
                <a:r>
                  <a:rPr lang="en-US" sz="1800" baseline="30000" dirty="0" err="1">
                    <a:latin typeface="Dotum" panose="020B0600000101010101" pitchFamily="34" charset="-127"/>
                    <a:ea typeface="Dotum" panose="020B0600000101010101" pitchFamily="34" charset="-127"/>
                  </a:rPr>
                  <a:t>th</a:t>
                </a:r>
                <a:r>
                  <a:rPr lang="en-US" sz="1800" dirty="0">
                    <a:latin typeface="Dotum" panose="020B0600000101010101" pitchFamily="34" charset="-127"/>
                    <a:ea typeface="Dotum" panose="020B0600000101010101" pitchFamily="34" charset="-127"/>
                  </a:rPr>
                  <a:t> iteration or epoch of gradient descent:</a:t>
                </a:r>
              </a:p>
              <a:p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lvl="8"/>
                <a:endParaRPr lang="en-US" sz="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marL="3657509" lvl="8" indent="0" algn="r">
                  <a:buNone/>
                </a:pPr>
                <a:endParaRPr lang="en-US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  <a:p>
                <a:pPr marL="0" indent="0">
                  <a:buNone/>
                </a:pPr>
                <a:endParaRPr lang="en-US" sz="1800" dirty="0">
                  <a:latin typeface="Dotum" panose="020B0600000101010101" pitchFamily="34" charset="-127"/>
                  <a:ea typeface="Dotu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500ECB-218E-B648-BDFE-31B00903A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751" y="1715013"/>
                <a:ext cx="11853728" cy="4823899"/>
              </a:xfrm>
              <a:blipFill>
                <a:blip r:embed="rId3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Learning Algorithm: Gradient Descent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B78DAE-331D-49C6-8963-E46FA48416CB}"/>
                  </a:ext>
                </a:extLst>
              </p:cNvPr>
              <p:cNvSpPr txBox="1"/>
              <p:nvPr/>
            </p:nvSpPr>
            <p:spPr>
              <a:xfrm>
                <a:off x="-139877" y="3649949"/>
                <a:ext cx="7053726" cy="1409104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4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8B78DAE-331D-49C6-8963-E46FA484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877" y="3649949"/>
                <a:ext cx="7053726" cy="1409104"/>
              </a:xfrm>
              <a:prstGeom prst="rect">
                <a:avLst/>
              </a:prstGeom>
              <a:blipFill>
                <a:blip r:embed="rId4"/>
                <a:stretch>
                  <a:fillRect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6F5991-DCC3-5243-94AE-9A06564AFDB6}"/>
                  </a:ext>
                </a:extLst>
              </p:cNvPr>
              <p:cNvSpPr txBox="1"/>
              <p:nvPr/>
            </p:nvSpPr>
            <p:spPr>
              <a:xfrm>
                <a:off x="1196963" y="5059053"/>
                <a:ext cx="4380045" cy="1409104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5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5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4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6F5991-DCC3-5243-94AE-9A06564AF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963" y="5059053"/>
                <a:ext cx="4380045" cy="1409104"/>
              </a:xfrm>
              <a:prstGeom prst="rect">
                <a:avLst/>
              </a:prstGeom>
              <a:blipFill>
                <a:blip r:embed="rId5"/>
                <a:stretch>
                  <a:fillRect l="-1734"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48F4A37-110A-224A-8FF7-2BA5CD9FDDC3}"/>
              </a:ext>
            </a:extLst>
          </p:cNvPr>
          <p:cNvSpPr txBox="1"/>
          <p:nvPr/>
        </p:nvSpPr>
        <p:spPr>
          <a:xfrm>
            <a:off x="6578221" y="3429000"/>
            <a:ext cx="4967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 and b continue to be updated until the gradient falls below a certain level (0.01).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 t can be set by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algorithm that considers every value of w and b at once when computing the gradient is called </a:t>
            </a:r>
            <a:r>
              <a:rPr lang="en-US" u="sng" dirty="0"/>
              <a:t>Batch Gradient Descent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65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Stochastic Gradient Descent (SGD)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30D66-3591-0E42-AE4D-AB61F77C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Stochastic Gradient Descent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A computationally more efficient method of performing Gradient Descent.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B6186-FC09-6246-9ACB-D1B87825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7326"/>
            <a:ext cx="5394849" cy="3349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1EC91-7E2F-0143-AFF1-1BD8CB775132}"/>
              </a:ext>
            </a:extLst>
          </p:cNvPr>
          <p:cNvSpPr txBox="1"/>
          <p:nvPr/>
        </p:nvSpPr>
        <p:spPr>
          <a:xfrm>
            <a:off x="0" y="6176963"/>
            <a:ext cx="6710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https://medium.com/@divakar_239/stochastic-vs-batch-gradient-descent-8820568eada1</a:t>
            </a:r>
            <a:endParaRPr lang="en-US" sz="1200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7414CA-948C-2C43-8CCC-C957B34A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9493" y="6315462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D4CBB-4782-4142-BC48-65CC5673461D}"/>
              </a:ext>
            </a:extLst>
          </p:cNvPr>
          <p:cNvSpPr txBox="1"/>
          <p:nvPr/>
        </p:nvSpPr>
        <p:spPr>
          <a:xfrm>
            <a:off x="5942743" y="2888195"/>
            <a:ext cx="5809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considers a subset of training data when computing the gradient.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Shuffles the data each iteration and takes the gradient until a local or global optimum is found.</a:t>
            </a:r>
          </a:p>
          <a:p>
            <a:endParaRPr lang="en-US" u="sng" dirty="0"/>
          </a:p>
          <a:p>
            <a:r>
              <a:rPr lang="en-US" u="sng" dirty="0"/>
              <a:t>Advantages over Batch Gradient Descent</a:t>
            </a:r>
            <a:r>
              <a:rPr lang="en-US" dirty="0"/>
              <a:t> 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up less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likely to find better local minima or global optimum</a:t>
            </a:r>
          </a:p>
        </p:txBody>
      </p:sp>
    </p:spTree>
    <p:extLst>
      <p:ext uri="{BB962C8B-B14F-4D97-AF65-F5344CB8AC3E}">
        <p14:creationId xmlns:p14="http://schemas.microsoft.com/office/powerpoint/2010/main" val="225796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62171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3468029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6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Linear Regression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Predict a continuous target value y given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an input vector X.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Uses linear model y =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Wx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+ b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Finds the </a:t>
            </a: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Least Squares Regression line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in n-dimensions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Linear Regression is the most widely used Machine Learning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  algorithm.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Pros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Easy to interpret</a:t>
            </a:r>
          </a:p>
          <a:p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Low model complexity, easy implementation</a:t>
            </a: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Cons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Struggles with high levels of non-linearity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Linear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11331-C335-B84C-AD0F-5E46B368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41" y="2397275"/>
            <a:ext cx="5205359" cy="343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169B3-AEF8-6F49-8F3F-6A9367360A89}"/>
              </a:ext>
            </a:extLst>
          </p:cNvPr>
          <p:cNvSpPr txBox="1"/>
          <p:nvPr/>
        </p:nvSpPr>
        <p:spPr>
          <a:xfrm>
            <a:off x="7092697" y="1970387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: Linear Regression in 2 dimensions</a:t>
            </a:r>
            <a:endParaRPr lang="en-US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5F76F4-A4A0-914D-8123-F185594E4779}"/>
              </a:ext>
            </a:extLst>
          </p:cNvPr>
          <p:cNvSpPr/>
          <p:nvPr/>
        </p:nvSpPr>
        <p:spPr>
          <a:xfrm>
            <a:off x="7092697" y="5888922"/>
            <a:ext cx="3784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= 2.019</a:t>
            </a:r>
          </a:p>
          <a:p>
            <a:r>
              <a:rPr lang="en-US" dirty="0"/>
              <a:t>b = 27.7057</a:t>
            </a:r>
          </a:p>
        </p:txBody>
      </p:sp>
    </p:spTree>
    <p:extLst>
      <p:ext uri="{BB962C8B-B14F-4D97-AF65-F5344CB8AC3E}">
        <p14:creationId xmlns:p14="http://schemas.microsoft.com/office/powerpoint/2010/main" val="301845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88017" y="2409937"/>
            <a:ext cx="761372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1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Logistic Regression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Predict the class with the highest probability, given an input vector </a:t>
            </a:r>
            <a:r>
              <a:rPr lang="en-US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x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Despite its name, Logistic Regression is primarily used in classification problems.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27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65439C-BE12-FA49-9592-81135D235CA3}"/>
                  </a:ext>
                </a:extLst>
              </p14:cNvPr>
              <p14:cNvContentPartPr/>
              <p14:nvPr/>
            </p14:nvContentPartPr>
            <p14:xfrm>
              <a:off x="-898446" y="2334328"/>
              <a:ext cx="432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65439C-BE12-FA49-9592-81135D235C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7086" y="2325328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606A960-47C2-47A6-B0D7-22794949D607}"/>
                  </a:ext>
                </a:extLst>
              </p:cNvPr>
              <p:cNvSpPr txBox="1"/>
              <p:nvPr/>
            </p:nvSpPr>
            <p:spPr>
              <a:xfrm>
                <a:off x="216815" y="4453848"/>
                <a:ext cx="6504538" cy="1465401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baseline="-250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r>
                        <a:rPr lang="en-US" sz="40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4000" b="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40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40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𝑥𝑖</m:t>
                                </m:r>
                                <m:r>
                                  <a:rPr lang="en-US" sz="4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)&lt;0.5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606A960-47C2-47A6-B0D7-22794949D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15" y="4453848"/>
                <a:ext cx="6504538" cy="1465401"/>
              </a:xfrm>
              <a:prstGeom prst="rect">
                <a:avLst/>
              </a:prstGeom>
              <a:blipFill>
                <a:blip r:embed="rId5"/>
                <a:stretch>
                  <a:fillRect l="-10721" t="-208621" b="-30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4CBB2F06-C4B8-8745-97FD-CF1EB14CF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203" y="2630964"/>
            <a:ext cx="3260192" cy="300607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35673E6-B459-614D-B801-FA2A61D956C7}"/>
              </a:ext>
            </a:extLst>
          </p:cNvPr>
          <p:cNvSpPr txBox="1"/>
          <p:nvPr/>
        </p:nvSpPr>
        <p:spPr>
          <a:xfrm>
            <a:off x="8999621" y="5919249"/>
            <a:ext cx="172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 = 1 / 1 +e</a:t>
            </a:r>
            <a:r>
              <a:rPr lang="en-US" sz="2400" baseline="30000" dirty="0"/>
              <a:t>-x</a:t>
            </a:r>
          </a:p>
        </p:txBody>
      </p:sp>
      <p:pic>
        <p:nvPicPr>
          <p:cNvPr id="1027" name="Picture 3" descr="page68image37017696">
            <a:extLst>
              <a:ext uri="{FF2B5EF4-FFF2-40B4-BE49-F238E27FC236}">
                <a16:creationId xmlns:a16="http://schemas.microsoft.com/office/drawing/2014/main" id="{4C472212-A9A5-A44F-ABFE-80A9ABBC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1" y="2688588"/>
            <a:ext cx="5255172" cy="4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EC744D4-12CE-0A46-95AB-E2A88CF5050D}"/>
              </a:ext>
            </a:extLst>
          </p:cNvPr>
          <p:cNvSpPr txBox="1"/>
          <p:nvPr/>
        </p:nvSpPr>
        <p:spPr>
          <a:xfrm>
            <a:off x="216815" y="3718528"/>
            <a:ext cx="5180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sz="3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3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|x</a:t>
            </a:r>
            <a:r>
              <a:rPr lang="en-US" sz="3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l-GR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(WX</a:t>
            </a:r>
            <a:r>
              <a:rPr lang="en-US" sz="30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3000" dirty="0">
                <a:latin typeface="Cambria Math" panose="02040503050406030204" pitchFamily="18" charset="0"/>
                <a:ea typeface="Cambria Math" panose="02040503050406030204" pitchFamily="18" charset="0"/>
              </a:rPr>
              <a:t> + B)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41B7D-1DD4-5041-8B78-D1CFA6ADFEA6}"/>
              </a:ext>
            </a:extLst>
          </p:cNvPr>
          <p:cNvSpPr txBox="1"/>
          <p:nvPr/>
        </p:nvSpPr>
        <p:spPr>
          <a:xfrm>
            <a:off x="417096" y="3254872"/>
            <a:ext cx="50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 maps values to (0,1).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D904A5-2DCE-3947-B15A-33A20F1EAD6A}"/>
              </a:ext>
            </a:extLst>
          </p:cNvPr>
          <p:cNvSpPr txBox="1"/>
          <p:nvPr/>
        </p:nvSpPr>
        <p:spPr>
          <a:xfrm>
            <a:off x="289854" y="5971367"/>
            <a:ext cx="601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Logistic Regression uses log loss instead of MSE as it’s loss function.  Log loss is also referred to as cross-entropy.</a:t>
            </a:r>
          </a:p>
        </p:txBody>
      </p:sp>
    </p:spTree>
    <p:extLst>
      <p:ext uri="{BB962C8B-B14F-4D97-AF65-F5344CB8AC3E}">
        <p14:creationId xmlns:p14="http://schemas.microsoft.com/office/powerpoint/2010/main" val="241481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62" grpId="0"/>
      <p:bldP spid="63" grpId="0"/>
      <p:bldP spid="64" grpId="0"/>
      <p:bldP spid="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Support Vector Machine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Comparable to Logistic Regression but aims to find a decision boundary with the maximum distance from the nearest points.  If the data cannot be perfectly separated, they are penalized by their distance from the boundary.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Support Vector Machine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C9E2B-812B-FA4C-921D-6B4E3CAC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897" y="2232531"/>
            <a:ext cx="3571374" cy="357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3ADB45-6FFE-AB42-81C6-F4D475D8D763}"/>
              </a:ext>
            </a:extLst>
          </p:cNvPr>
          <p:cNvSpPr txBox="1"/>
          <p:nvPr/>
        </p:nvSpPr>
        <p:spPr>
          <a:xfrm>
            <a:off x="5212082" y="2828757"/>
            <a:ext cx="2928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of various loss functions:</a:t>
            </a:r>
          </a:p>
          <a:p>
            <a:r>
              <a:rPr lang="en-US" dirty="0"/>
              <a:t>MSE in Green</a:t>
            </a:r>
          </a:p>
          <a:p>
            <a:r>
              <a:rPr lang="en-US" dirty="0"/>
              <a:t>Logistic Loss in Yellow</a:t>
            </a:r>
          </a:p>
          <a:p>
            <a:r>
              <a:rPr lang="en-US" dirty="0"/>
              <a:t>Hinge Loss in Red</a:t>
            </a:r>
          </a:p>
          <a:p>
            <a:r>
              <a:rPr lang="en-US" dirty="0"/>
              <a:t>Zero-One Loss in Purple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468D4-6CB5-4046-B2D9-70960BDB8E78}"/>
              </a:ext>
            </a:extLst>
          </p:cNvPr>
          <p:cNvSpPr txBox="1"/>
          <p:nvPr/>
        </p:nvSpPr>
        <p:spPr>
          <a:xfrm>
            <a:off x="8275198" y="5982348"/>
            <a:ext cx="3437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https://towardsdatascience.com/optimization-loss-function-under-the-hood-part-iii-5dff33fa015d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FFD376-7E9E-9E49-98AE-023DC31F3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1" y="3172967"/>
            <a:ext cx="3768564" cy="309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5D685-1125-A743-9C1E-235368EC2CC3}"/>
              </a:ext>
            </a:extLst>
          </p:cNvPr>
          <p:cNvSpPr txBox="1"/>
          <p:nvPr/>
        </p:nvSpPr>
        <p:spPr>
          <a:xfrm>
            <a:off x="332610" y="6453481"/>
            <a:ext cx="18646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Julien McAuley, CSE 158</a:t>
            </a:r>
          </a:p>
        </p:txBody>
      </p:sp>
    </p:spTree>
    <p:extLst>
      <p:ext uri="{BB962C8B-B14F-4D97-AF65-F5344CB8AC3E}">
        <p14:creationId xmlns:p14="http://schemas.microsoft.com/office/powerpoint/2010/main" val="34250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836654"/>
            <a:ext cx="11853728" cy="1415645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SVM focuses on minimizing misclassified points, whereas Logistic Regression aims to find the smallest error among all points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Outliers have less influence on SVM than they do on Logistic Regression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Logistic Regression is always good to try first.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SVM tends to work better on semi-structured data and image classification than Logistic Regression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Try both out and see which one performs better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SVM vs Logistic Regression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29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8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What is Machine Learning?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2CD98-516B-D049-AC87-BA25627389E3}"/>
              </a:ext>
            </a:extLst>
          </p:cNvPr>
          <p:cNvSpPr txBox="1"/>
          <p:nvPr/>
        </p:nvSpPr>
        <p:spPr>
          <a:xfrm>
            <a:off x="1974273" y="2888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D0F15-3676-C842-848B-2AA464E71C94}"/>
              </a:ext>
            </a:extLst>
          </p:cNvPr>
          <p:cNvSpPr txBox="1"/>
          <p:nvPr/>
        </p:nvSpPr>
        <p:spPr>
          <a:xfrm>
            <a:off x="646914" y="1901536"/>
            <a:ext cx="389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Traditional Computer Programming: </a:t>
            </a:r>
          </a:p>
          <a:p>
            <a:r>
              <a:rPr lang="en-US" b="1" dirty="0"/>
              <a:t>	Tell</a:t>
            </a:r>
            <a:r>
              <a:rPr lang="en-US" dirty="0"/>
              <a:t> the computer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97152-B8DF-D545-8718-DF4B136C03B0}"/>
              </a:ext>
            </a:extLst>
          </p:cNvPr>
          <p:cNvSpPr txBox="1"/>
          <p:nvPr/>
        </p:nvSpPr>
        <p:spPr>
          <a:xfrm>
            <a:off x="1111827" y="1901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A2AF5-9E41-CF46-B12A-7449334E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92" y="2911502"/>
            <a:ext cx="5353631" cy="5656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3423BD-7E68-E14B-9288-C13F3B0DB584}"/>
              </a:ext>
            </a:extLst>
          </p:cNvPr>
          <p:cNvSpPr txBox="1"/>
          <p:nvPr/>
        </p:nvSpPr>
        <p:spPr>
          <a:xfrm>
            <a:off x="1804674" y="263440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A number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95A7CC-77AA-F944-B58E-2C3298630C89}"/>
              </a:ext>
            </a:extLst>
          </p:cNvPr>
          <p:cNvSpPr txBox="1"/>
          <p:nvPr/>
        </p:nvSpPr>
        <p:spPr>
          <a:xfrm>
            <a:off x="1646043" y="3414145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: A number + 1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64EA0-53B4-3642-8927-5FCEF624F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89"/>
          <a:stretch/>
        </p:blipFill>
        <p:spPr>
          <a:xfrm>
            <a:off x="1111827" y="4558873"/>
            <a:ext cx="4762500" cy="1084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4F8A93-19B4-0B4D-81AE-B942A7BC4906}"/>
              </a:ext>
            </a:extLst>
          </p:cNvPr>
          <p:cNvSpPr txBox="1"/>
          <p:nvPr/>
        </p:nvSpPr>
        <p:spPr>
          <a:xfrm>
            <a:off x="1714518" y="4193886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A list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270F56-562C-1946-865B-6E8A36167396}"/>
              </a:ext>
            </a:extLst>
          </p:cNvPr>
          <p:cNvSpPr txBox="1"/>
          <p:nvPr/>
        </p:nvSpPr>
        <p:spPr>
          <a:xfrm>
            <a:off x="1620246" y="5643598"/>
            <a:ext cx="274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: Average of that list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44C34-6724-434D-BDC3-EF945FE22F31}"/>
              </a:ext>
            </a:extLst>
          </p:cNvPr>
          <p:cNvSpPr txBox="1"/>
          <p:nvPr/>
        </p:nvSpPr>
        <p:spPr>
          <a:xfrm>
            <a:off x="6391568" y="3783477"/>
            <a:ext cx="577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 can compute things much faster than humans, but they lack the intuition humans have.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take advantage of this?</a:t>
            </a:r>
          </a:p>
        </p:txBody>
      </p:sp>
    </p:spTree>
    <p:extLst>
      <p:ext uri="{BB962C8B-B14F-4D97-AF65-F5344CB8AC3E}">
        <p14:creationId xmlns:p14="http://schemas.microsoft.com/office/powerpoint/2010/main" val="42638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16" grpId="0"/>
      <p:bldP spid="1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Linear Algebra -- Math 18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Vector Calculus – Math 20E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Probability and Statistics – Math 180A, Math 181A, Math 183, Math 189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Machine Learning Algorithms – CSE 151A, DSC 40A, DSC 40B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Pattern Recognition and Machine Learning by Christopher Bishop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  <a:hlinkClick r:id="rId3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3"/>
              </a:rPr>
              <a:t>Vectors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4"/>
              </a:rPr>
              <a:t>–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3Blue1Brown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  <a:hlinkClick r:id="rId4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4"/>
              </a:rPr>
              <a:t>Gradient Descent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  <a:hlinkClick r:id="rId5"/>
              </a:rPr>
              <a:t>Support Vector Machine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Resources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https://github.com/JordanLevy99/ECE_196_Intro_to_ML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kNN</a:t>
            </a:r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 Demo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vert="horz" lIns="457200" tIns="60960" rIns="121920" bIns="60960" rtlCol="0" anchor="ctr">
            <a:normAutofit/>
          </a:bodyPr>
          <a:lstStyle/>
          <a:p>
            <a:pPr marL="15874" indent="-15874" algn="r">
              <a:tabLst>
                <a:tab pos="336542" algn="l"/>
                <a:tab pos="900091" algn="l"/>
              </a:tabLst>
            </a:pPr>
            <a:r>
              <a:rPr lang="en-US" sz="5600" dirty="0">
                <a:latin typeface="Eurostile" charset="0"/>
                <a:ea typeface="Eurostile" charset="0"/>
                <a:cs typeface="Eurostile" charset="0"/>
              </a:rPr>
              <a:t>Intro to Machine Learning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>
            <a:spLocks/>
          </p:cNvSpPr>
          <p:nvPr/>
        </p:nvSpPr>
        <p:spPr>
          <a:xfrm>
            <a:off x="311656" y="5772075"/>
            <a:ext cx="4430599" cy="981264"/>
          </a:xfrm>
          <a:prstGeom prst="rect">
            <a:avLst/>
          </a:prstGeom>
          <a:noFill/>
        </p:spPr>
        <p:txBody>
          <a:bodyPr vert="horz" lIns="18288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Eurostile" charset="0"/>
                <a:ea typeface="Eurostile" charset="0"/>
                <a:cs typeface="Eurostile" charset="0"/>
              </a:rPr>
              <a:t>Tutor: Jordan Levy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1656" y="3118757"/>
            <a:ext cx="5958517" cy="1651203"/>
          </a:xfrm>
          <a:prstGeom prst="rect">
            <a:avLst/>
          </a:prstGeom>
          <a:solidFill>
            <a:schemeClr val="accent1">
              <a:lumMod val="60000"/>
              <a:lumOff val="40000"/>
              <a:alpha val="6000"/>
            </a:schemeClr>
          </a:solidFill>
        </p:spPr>
        <p:txBody>
          <a:bodyPr vert="horz" lIns="18288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  <a:p>
            <a:pPr algn="l">
              <a:spcAft>
                <a:spcPts val="600"/>
              </a:spcAft>
            </a:pPr>
            <a:r>
              <a:rPr lang="en-US" sz="3000" dirty="0">
                <a:latin typeface="Eurostile" charset="0"/>
                <a:ea typeface="Eurostile" charset="0"/>
                <a:cs typeface="Eurostile" charset="0"/>
              </a:rPr>
              <a:t>ECE 196 Week 3</a:t>
            </a:r>
          </a:p>
          <a:p>
            <a:pPr algn="l">
              <a:spcAft>
                <a:spcPts val="600"/>
              </a:spcAft>
            </a:pPr>
            <a:r>
              <a:rPr lang="en-US" sz="3000" dirty="0">
                <a:latin typeface="Eurostile" charset="0"/>
                <a:ea typeface="Eurostile" charset="0"/>
                <a:cs typeface="Eurostile" charset="0"/>
              </a:rPr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1570117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What Machine Learning is: Computer </a:t>
            </a:r>
            <a:r>
              <a:rPr lang="en-US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learns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how to perform a task rather than you </a:t>
            </a:r>
            <a:r>
              <a:rPr lang="en-US" sz="1800" b="1" dirty="0">
                <a:latin typeface="Dotum" panose="020B0600000101010101" pitchFamily="34" charset="-127"/>
                <a:ea typeface="Dotum" panose="020B0600000101010101" pitchFamily="34" charset="-127"/>
              </a:rPr>
              <a:t>telling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a computer how to perform a task.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Difference between Supervised and Unsupervised Learning: Labelled vs Unlabeled data, Concrete predictive task vs finding patterns in our data.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Splitting our data into Training and Testing sets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Regression versus Classification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How k-Nearest Neighbor Classifier works</a:t>
            </a:r>
          </a:p>
          <a:p>
            <a:pPr lvl="1"/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Dimensionality Reduction via PCA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Basics of how Machine Learning is Implemented</a:t>
            </a:r>
          </a:p>
          <a:p>
            <a:pPr lvl="1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Linear Model</a:t>
            </a:r>
          </a:p>
          <a:p>
            <a:pPr lvl="1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Loss function </a:t>
            </a:r>
          </a:p>
          <a:p>
            <a:pPr lvl="1"/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Learning Algorithm – Stochastic Gradient Descent</a:t>
            </a:r>
          </a:p>
          <a:p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Brief Introduction to Linear Regression, Logistic Regression, Support Vector Machines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Recap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20693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4495610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Traditional Data Collection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Surveys, Polling, </a:t>
            </a: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Questionnares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Find data online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Kaggle, </a:t>
            </a: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data.world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, GitHub, </a:t>
            </a: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etc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Web-scraping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BeautifulSoup and Selenium (Python Packages)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Crowdsourcing</a:t>
            </a:r>
          </a:p>
          <a:p>
            <a:pPr lvl="1">
              <a:lnSpc>
                <a:spcPct val="100000"/>
              </a:lnSpc>
            </a:pPr>
            <a:r>
              <a:rPr lang="en-US" sz="1400" dirty="0" err="1">
                <a:latin typeface="Dotum" panose="020B0600000101010101" pitchFamily="34" charset="-127"/>
                <a:ea typeface="Dotum" panose="020B0600000101010101" pitchFamily="34" charset="-127"/>
              </a:rPr>
              <a:t>MTurk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, Captcha, etc.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Data Collection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8CE6C-EB88-B14D-AA35-5CD002A6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41" y="4374288"/>
            <a:ext cx="1817608" cy="181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15959-10DD-FD4A-8F63-A76F7743A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592" y="2449059"/>
            <a:ext cx="3016455" cy="1015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9F6FC-BC08-C74F-B242-4130532D3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431" y="2696401"/>
            <a:ext cx="1702663" cy="15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BeautifulSoup: A web scraping package on Python that parses HTML and can programmatically find elements.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Used to scrape tables, words, any data from websites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soup = BeautifulSoup(html), where html is an html file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Common functions:</a:t>
            </a:r>
          </a:p>
          <a:p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soup.find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(tag,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attr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={})</a:t>
            </a:r>
          </a:p>
          <a:p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soup.find_all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(tag,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attr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={})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BeautifulSoup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1AB9A-FB68-6141-A953-9393FAC6A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4"/>
          <a:stretch/>
        </p:blipFill>
        <p:spPr>
          <a:xfrm>
            <a:off x="4973167" y="3429000"/>
            <a:ext cx="6380633" cy="3054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111B8-1ED3-DF45-8E75-1848C877F37D}"/>
              </a:ext>
            </a:extLst>
          </p:cNvPr>
          <p:cNvSpPr txBox="1"/>
          <p:nvPr/>
        </p:nvSpPr>
        <p:spPr>
          <a:xfrm>
            <a:off x="142521" y="5660698"/>
            <a:ext cx="437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Use ‘Inspect Element’ to find any webpage’s html… See example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26277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360393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04214" y="4899371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Exploratory Data Analysis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Get to know your dataset.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EDA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includes anything from graphs and charts to summary statistics and more.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Univariate and Bivariate Analysis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This includes making histograms for univariate, scatter plots for bivariate, and running Linear Regression between a feature column and target column.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Exploratory Data Analysis (EDA)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7EBC0-0F0A-4D4D-B086-B89FD216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2" y="3429000"/>
            <a:ext cx="3789948" cy="2500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631FF-97B8-2947-85A1-B1799602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990438"/>
            <a:ext cx="2949575" cy="2365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37489-FBBC-0544-AC6E-372EE0E9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33" y="3679486"/>
            <a:ext cx="3602295" cy="24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Data is oftentimes messy, contains non-standard formats, has null values, etc.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Data Cleaning involves dropping columns that aren’t necessary, imputing missing values, checking for outliers, etc...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Anything to prepare a dataset for a Machine Learning model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Goes hand in hand with Feature Extraction and Engineering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Missing Values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Missing by Design – surveys, questionnaires, etc.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MCAR – Missing Completely at Random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MAR – Missing at Random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NMAR – Not Missing at Random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Imputing Missing Values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Can drop, impute with 0, impute by mean, median, or some other probability distribution.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Data Cleaning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39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What is Machine Learning?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D0F15-3676-C842-848B-2AA464E71C94}"/>
              </a:ext>
            </a:extLst>
          </p:cNvPr>
          <p:cNvSpPr txBox="1"/>
          <p:nvPr/>
        </p:nvSpPr>
        <p:spPr>
          <a:xfrm>
            <a:off x="646914" y="1901536"/>
            <a:ext cx="418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Machine Learning:</a:t>
            </a:r>
          </a:p>
          <a:p>
            <a:r>
              <a:rPr lang="en-US" b="1" dirty="0"/>
              <a:t>	</a:t>
            </a:r>
            <a:r>
              <a:rPr lang="en-US" dirty="0"/>
              <a:t>The computer </a:t>
            </a:r>
            <a:r>
              <a:rPr lang="en-US" b="1" dirty="0"/>
              <a:t>learns</a:t>
            </a:r>
            <a:r>
              <a:rPr lang="en-US" dirty="0"/>
              <a:t> what to do.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97152-B8DF-D545-8718-DF4B136C03B0}"/>
              </a:ext>
            </a:extLst>
          </p:cNvPr>
          <p:cNvSpPr txBox="1"/>
          <p:nvPr/>
        </p:nvSpPr>
        <p:spPr>
          <a:xfrm>
            <a:off x="1111827" y="1901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AF18B-C34F-E84D-9AE7-B8DA47120FE9}"/>
              </a:ext>
            </a:extLst>
          </p:cNvPr>
          <p:cNvSpPr/>
          <p:nvPr/>
        </p:nvSpPr>
        <p:spPr>
          <a:xfrm>
            <a:off x="1296557" y="2782670"/>
            <a:ext cx="5611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𝑓 ∶ X → Y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801B2-45ED-5D46-855B-C5902B04402A}"/>
              </a:ext>
            </a:extLst>
          </p:cNvPr>
          <p:cNvSpPr txBox="1"/>
          <p:nvPr/>
        </p:nvSpPr>
        <p:spPr>
          <a:xfrm>
            <a:off x="838200" y="3403919"/>
            <a:ext cx="2767424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Common Tasks: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Representation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Reinforcement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D8B65-B3B1-644D-9BF2-D8C5180F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15" y="2973859"/>
            <a:ext cx="6605985" cy="266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67C8-5C69-A449-B079-6F6CA766B1DE}"/>
              </a:ext>
            </a:extLst>
          </p:cNvPr>
          <p:cNvSpPr txBox="1"/>
          <p:nvPr/>
        </p:nvSpPr>
        <p:spPr>
          <a:xfrm>
            <a:off x="5346915" y="5763605"/>
            <a:ext cx="5713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https://www.bluedata.com/blog/2018/05/deploying-machine-learning-pipelines-for-ai-use-cases/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274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Find which Features will best help us make our prediction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Derived Features that are combinations of other features can be useful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Univariate Analysis and Bivariate Analysis: Determine which features will be useful</a:t>
            </a: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Standardization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Remove bias in different scales of variables, convert to a standard scale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One-Hot Encoding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Represent a categorical variable as a vector of 0’s and 1’s</a:t>
            </a:r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Feature Extraction and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40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909B-C5C0-7E43-A09B-D7EAD5CA0017}"/>
              </a:ext>
            </a:extLst>
          </p:cNvPr>
          <p:cNvSpPr txBox="1"/>
          <p:nvPr/>
        </p:nvSpPr>
        <p:spPr>
          <a:xfrm>
            <a:off x="8326352" y="5018123"/>
            <a:ext cx="43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7C8FB-7899-BA4B-AFA6-DB89E360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24" y="4239906"/>
            <a:ext cx="1526986" cy="2491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857F8-0017-C245-AFD1-401EBAA39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259" y="4239906"/>
            <a:ext cx="1638133" cy="2452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69B00-508A-604B-B4D3-E450ACCF06FC}"/>
              </a:ext>
            </a:extLst>
          </p:cNvPr>
          <p:cNvSpPr txBox="1"/>
          <p:nvPr/>
        </p:nvSpPr>
        <p:spPr>
          <a:xfrm>
            <a:off x="1357026" y="3749564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Standardization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8F63E-8E9E-3742-A54D-876BE85D33FA}"/>
              </a:ext>
            </a:extLst>
          </p:cNvPr>
          <p:cNvSpPr txBox="1"/>
          <p:nvPr/>
        </p:nvSpPr>
        <p:spPr>
          <a:xfrm>
            <a:off x="7576649" y="368114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One-Hot Encoding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45BBDD-16E3-5B48-9284-842C56E42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93" y="4239906"/>
            <a:ext cx="1639525" cy="2454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23ABB0-7B49-9E40-B04D-EFDB51246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450" y="4500748"/>
            <a:ext cx="2830016" cy="17205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FB2B00-1D12-7C49-925C-1BC3D9B37AFD}"/>
              </a:ext>
            </a:extLst>
          </p:cNvPr>
          <p:cNvSpPr txBox="1"/>
          <p:nvPr/>
        </p:nvSpPr>
        <p:spPr>
          <a:xfrm>
            <a:off x="2084178" y="5031760"/>
            <a:ext cx="43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7140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984552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673655" y="5767104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Pick the model that works best for your problem.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So far, we have gone over: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Regression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Linear Regression  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Model Selection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42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2CF31-287A-D74F-9A62-4387718E1608}"/>
              </a:ext>
            </a:extLst>
          </p:cNvPr>
          <p:cNvSpPr txBox="1"/>
          <p:nvPr/>
        </p:nvSpPr>
        <p:spPr>
          <a:xfrm>
            <a:off x="4410733" y="2835353"/>
            <a:ext cx="4788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Dotum" panose="020B0600000101010101" pitchFamily="34" charset="-127"/>
                <a:ea typeface="Dotum" panose="020B0600000101010101" pitchFamily="34" charset="-127"/>
              </a:rPr>
              <a:t>Classification</a:t>
            </a: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k 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otum" panose="020B0600000101010101" pitchFamily="34" charset="-127"/>
                <a:ea typeface="Dotum" panose="020B0600000101010101" pitchFamily="34" charset="-127"/>
              </a:rPr>
              <a:t>SVM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03B7D-6900-034F-A1FA-FC0E96C23F5D}"/>
              </a:ext>
            </a:extLst>
          </p:cNvPr>
          <p:cNvSpPr txBox="1"/>
          <p:nvPr/>
        </p:nvSpPr>
        <p:spPr>
          <a:xfrm>
            <a:off x="421332" y="4598869"/>
            <a:ext cx="11165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</a:t>
            </a:r>
            <a:r>
              <a:rPr lang="en-US" dirty="0" err="1"/>
              <a:t>sklearn</a:t>
            </a:r>
            <a:r>
              <a:rPr lang="en-US" dirty="0"/>
              <a:t> documentation for more models. </a:t>
            </a:r>
          </a:p>
          <a:p>
            <a:endParaRPr lang="en-US" dirty="0"/>
          </a:p>
          <a:p>
            <a:r>
              <a:rPr lang="en-US" dirty="0"/>
              <a:t>Common </a:t>
            </a:r>
            <a:r>
              <a:rPr lang="en-US" dirty="0" err="1"/>
              <a:t>sklearn</a:t>
            </a:r>
            <a:r>
              <a:rPr lang="en-US" dirty="0"/>
              <a:t> functions in each Model:</a:t>
            </a:r>
          </a:p>
          <a:p>
            <a:endParaRPr lang="en-US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  -- Generates the weights and biases for your model given your training data.</a:t>
            </a:r>
          </a:p>
          <a:p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 – Generates predictions for y given an input matrix X.</a:t>
            </a:r>
          </a:p>
          <a:p>
            <a:r>
              <a:rPr lang="en-US" dirty="0" err="1"/>
              <a:t>model.score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– Produces accuracy metric for model on a given X and y.</a:t>
            </a:r>
          </a:p>
        </p:txBody>
      </p:sp>
    </p:spTree>
    <p:extLst>
      <p:ext uri="{BB962C8B-B14F-4D97-AF65-F5344CB8AC3E}">
        <p14:creationId xmlns:p14="http://schemas.microsoft.com/office/powerpoint/2010/main" val="162080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507" y="2789303"/>
            <a:ext cx="4432517" cy="2974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Regression Accuracy Metrics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R2_score: Measure of how linearly correlated your prediction is to your actual output.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MSE: On average, the square of how far your predictions varied from the actual output.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  Example: MSE of 9 – average   	deviation of 3 from the actual 	output.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Model Performance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2766" y="5489760"/>
            <a:ext cx="2743200" cy="365125"/>
          </a:xfrm>
        </p:spPr>
        <p:txBody>
          <a:bodyPr/>
          <a:lstStyle/>
          <a:p>
            <a:fld id="{8E981E13-E869-9B48-B573-864811240C1F}" type="slidenum">
              <a:rPr lang="en-US" smtClean="0"/>
              <a:t>43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BAF80D0-751B-5C45-AA56-5399043A08B6}"/>
              </a:ext>
            </a:extLst>
          </p:cNvPr>
          <p:cNvSpPr txBox="1">
            <a:spLocks/>
          </p:cNvSpPr>
          <p:nvPr/>
        </p:nvSpPr>
        <p:spPr>
          <a:xfrm>
            <a:off x="195751" y="2789303"/>
            <a:ext cx="6474721" cy="2974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Classification Accuracy Metrics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Percent Correct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Type I error rate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Type II error rate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Balanced Error Rate: ½ (Type I errors+ Type II errors)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F289F-1916-B449-9F57-5E99B5DF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06" y="4912969"/>
            <a:ext cx="3958878" cy="1883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DB6067-38A9-F649-AE6C-0FDF3564FA7F}"/>
              </a:ext>
            </a:extLst>
          </p:cNvPr>
          <p:cNvSpPr txBox="1"/>
          <p:nvPr/>
        </p:nvSpPr>
        <p:spPr>
          <a:xfrm>
            <a:off x="421332" y="1826355"/>
            <a:ext cx="558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we select a model, we want to test its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125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Hyperparameter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 A variable set by the user that adjusts some aspect of the Machine Learning Model.</a:t>
            </a:r>
          </a:p>
          <a:p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Use a for loop to loop through different hyperparameters and see which one gives the best performance.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Examples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k in K-Nearest Neighbor</a:t>
            </a:r>
          </a:p>
          <a:p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n_components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in PCA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Loss function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Hyperparameter Tuning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EE453-02DC-0544-8E76-DB5DABBB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014" y="3399011"/>
            <a:ext cx="4073171" cy="3139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BC2EE-AA47-4348-8C7C-EA0EBEDFDC84}"/>
              </a:ext>
            </a:extLst>
          </p:cNvPr>
          <p:cNvSpPr txBox="1"/>
          <p:nvPr/>
        </p:nvSpPr>
        <p:spPr>
          <a:xfrm>
            <a:off x="6122615" y="3090446"/>
            <a:ext cx="544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Hyperparameter Tuning on KNN with PCA (MNIST)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3AA1B-F195-C944-AFCD-9AE7D8BCEC71}"/>
              </a:ext>
            </a:extLst>
          </p:cNvPr>
          <p:cNvSpPr txBox="1"/>
          <p:nvPr/>
        </p:nvSpPr>
        <p:spPr>
          <a:xfrm>
            <a:off x="6709277" y="6613011"/>
            <a:ext cx="3802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https://www.kaggle.com/gregnetols/mnist-with-pca-and-knn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171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>
              <a:hlinkClick r:id="rId3"/>
            </a:endParaRPr>
          </a:p>
          <a:p>
            <a:pPr marL="0" indent="0">
              <a:buNone/>
            </a:pPr>
            <a:endParaRPr lang="en-US" sz="1800" dirty="0"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  https://github.com/JordanLevy99/ECE_196_Intro_to_ML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Demo – NBA Win Classification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7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Machine Learning is Data Centric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Computers are good at Computing, more high-quality data usually results in higher accuracy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Garbage In - Garbage Out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Algorithms are important, but data is more important, your model can only be as good as your data.</a:t>
            </a:r>
          </a:p>
          <a:p>
            <a:pPr marL="457189" lvl="1" indent="0">
              <a:buNone/>
            </a:pPr>
            <a:endParaRPr lang="en-US" sz="1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Overfitting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A big issue in Machine Learning, making your model too complex to where it does</a:t>
            </a:r>
          </a:p>
          <a:p>
            <a:pPr marL="0" indent="0">
              <a:buNone/>
            </a:pP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  not generalize to unseen data</a:t>
            </a:r>
          </a:p>
          <a:p>
            <a:pPr marL="0" indent="0">
              <a:buNone/>
            </a:pP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0" indent="0">
              <a:buNone/>
            </a:pPr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Data Ethics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Check </a:t>
            </a:r>
            <a:r>
              <a:rPr lang="en-US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robots.txt</a:t>
            </a:r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of any website to see their data-scraping policies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Be careful with any personal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Conclusion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46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5EB36-9801-6D49-8D05-56FA1199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64" y="3429000"/>
            <a:ext cx="2375065" cy="2375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0FEC1-6FA3-BD48-AF00-79D83357C24A}"/>
              </a:ext>
            </a:extLst>
          </p:cNvPr>
          <p:cNvSpPr txBox="1"/>
          <p:nvPr/>
        </p:nvSpPr>
        <p:spPr>
          <a:xfrm>
            <a:off x="9377064" y="5791428"/>
            <a:ext cx="610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https://en.wikipedia.org/wiki/Overfitting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21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traffic light&#10;&#10;Description automatically generated">
            <a:extLst>
              <a:ext uri="{FF2B5EF4-FFF2-40B4-BE49-F238E27FC236}">
                <a16:creationId xmlns:a16="http://schemas.microsoft.com/office/drawing/2014/main" id="{ED14707D-2BBC-3941-AA80-CA9D5F63D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8008" y="2835369"/>
            <a:ext cx="5281473" cy="3520983"/>
          </a:xfrm>
        </p:spPr>
      </p:pic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Example: Object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6962-ED43-F64B-8470-04442CFE4A8B}"/>
              </a:ext>
            </a:extLst>
          </p:cNvPr>
          <p:cNvSpPr txBox="1"/>
          <p:nvPr/>
        </p:nvSpPr>
        <p:spPr>
          <a:xfrm>
            <a:off x="3873511" y="2138521"/>
            <a:ext cx="19304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What is this?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C2600-54E7-284C-A309-F70AB2F2A241}"/>
              </a:ext>
            </a:extLst>
          </p:cNvPr>
          <p:cNvSpPr txBox="1"/>
          <p:nvPr/>
        </p:nvSpPr>
        <p:spPr>
          <a:xfrm>
            <a:off x="8243160" y="2886595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 An Image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4D097-637E-1D4B-9343-123E03F4E971}"/>
              </a:ext>
            </a:extLst>
          </p:cNvPr>
          <p:cNvSpPr txBox="1"/>
          <p:nvPr/>
        </p:nvSpPr>
        <p:spPr>
          <a:xfrm>
            <a:off x="8239415" y="4476101"/>
            <a:ext cx="369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: A classification: ‘Traffic Light’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979EB-82EA-0142-9A25-6DFC429A85C7}"/>
              </a:ext>
            </a:extLst>
          </p:cNvPr>
          <p:cNvSpPr/>
          <p:nvPr/>
        </p:nvSpPr>
        <p:spPr>
          <a:xfrm>
            <a:off x="7847482" y="3709819"/>
            <a:ext cx="5611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𝑓 ∶ X → Y</a:t>
            </a:r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3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Supervised Learning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Labelled Data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Clear input and output defined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Can make concrete predictions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Example: Classifying handwritten digits with labels</a:t>
            </a:r>
          </a:p>
          <a:p>
            <a:endParaRPr lang="en-US" sz="18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sz="1800" u="sng" dirty="0">
                <a:latin typeface="Dotum" panose="020B0600000101010101" pitchFamily="34" charset="-127"/>
                <a:ea typeface="Dotum" panose="020B0600000101010101" pitchFamily="34" charset="-127"/>
              </a:rPr>
              <a:t>Unsupervised Learning</a:t>
            </a:r>
            <a:endParaRPr lang="en-US" sz="18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No label is given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ML algorithm finds patterns in data that we may not see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No concrete predictive task given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Typically applied in clustering</a:t>
            </a:r>
          </a:p>
          <a:p>
            <a:pPr lvl="1"/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Example: Classifying handwritten digits with </a:t>
            </a:r>
            <a:r>
              <a:rPr lang="en-US" sz="1400" i="1" dirty="0">
                <a:latin typeface="Dotum" panose="020B0600000101010101" pitchFamily="34" charset="-127"/>
                <a:ea typeface="Dotum" panose="020B0600000101010101" pitchFamily="34" charset="-127"/>
              </a:rPr>
              <a:t>no</a:t>
            </a:r>
            <a:r>
              <a:rPr lang="en-US" sz="1400" dirty="0">
                <a:latin typeface="Dotum" panose="020B0600000101010101" pitchFamily="34" charset="-127"/>
                <a:ea typeface="Dotum" panose="020B0600000101010101" pitchFamily="34" charset="-127"/>
              </a:rPr>
              <a:t> labels.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Types of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6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70A7C4-BB18-B44A-9D22-A4B1B0A73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7"/>
          <a:stretch/>
        </p:blipFill>
        <p:spPr>
          <a:xfrm>
            <a:off x="5854889" y="2418844"/>
            <a:ext cx="5897239" cy="247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B2244-BC50-9448-9445-024670CA115C}"/>
              </a:ext>
            </a:extLst>
          </p:cNvPr>
          <p:cNvSpPr txBox="1"/>
          <p:nvPr/>
        </p:nvSpPr>
        <p:spPr>
          <a:xfrm>
            <a:off x="5467558" y="2264393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Labels:    8                  8                 1                   5               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DA868-7A32-D442-937C-86F763965CBB}"/>
              </a:ext>
            </a:extLst>
          </p:cNvPr>
          <p:cNvSpPr txBox="1"/>
          <p:nvPr/>
        </p:nvSpPr>
        <p:spPr>
          <a:xfrm>
            <a:off x="5467557" y="4710678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Labels:    4                  4                 7                   4                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F6515-4D9D-BC41-83B6-EC730FDCACF6}"/>
              </a:ext>
            </a:extLst>
          </p:cNvPr>
          <p:cNvSpPr txBox="1"/>
          <p:nvPr/>
        </p:nvSpPr>
        <p:spPr>
          <a:xfrm>
            <a:off x="1388730" y="5624795"/>
            <a:ext cx="446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input and output in our example?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9712B-5EE9-8841-9827-4C75D4BD47D9}"/>
              </a:ext>
            </a:extLst>
          </p:cNvPr>
          <p:cNvSpPr txBox="1"/>
          <p:nvPr/>
        </p:nvSpPr>
        <p:spPr>
          <a:xfrm>
            <a:off x="1736569" y="5987020"/>
            <a:ext cx="407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is this represented in the computer?</a:t>
            </a:r>
          </a:p>
        </p:txBody>
      </p:sp>
    </p:spTree>
    <p:extLst>
      <p:ext uri="{BB962C8B-B14F-4D97-AF65-F5344CB8AC3E}">
        <p14:creationId xmlns:p14="http://schemas.microsoft.com/office/powerpoint/2010/main" val="37694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Unsupervised Learning: Clustering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7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5B6AC55-34D5-204F-AA0E-88D1468A8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77" y="5265363"/>
            <a:ext cx="11853728" cy="1170766"/>
          </a:xfrm>
        </p:spPr>
        <p:txBody>
          <a:bodyPr>
            <a:noAutofit/>
          </a:bodyPr>
          <a:lstStyle/>
          <a:p>
            <a:pPr algn="just"/>
            <a:r>
              <a:rPr lang="en-US" sz="2200" b="1" dirty="0">
                <a:latin typeface="Dotum" panose="020B0600000101010101" pitchFamily="34" charset="-127"/>
                <a:ea typeface="Dotum" panose="020B0600000101010101" pitchFamily="34" charset="-127"/>
              </a:rPr>
              <a:t>Clustering</a:t>
            </a:r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: algorithms detect groups from common features</a:t>
            </a:r>
          </a:p>
          <a:p>
            <a:pPr algn="just"/>
            <a:r>
              <a:rPr lang="en-US" sz="2200" dirty="0">
                <a:latin typeface="Dotum" panose="020B0600000101010101" pitchFamily="34" charset="-127"/>
                <a:ea typeface="Dotum" panose="020B0600000101010101" pitchFamily="34" charset="-127"/>
              </a:rPr>
              <a:t>Very common in data mining, pattern recognition, and image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B9D54-38F5-2848-894F-D5C498BB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408"/>
            <a:ext cx="5523028" cy="246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D13A3-A713-8E45-8701-9297B1A3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14" y="2042625"/>
            <a:ext cx="6660791" cy="3019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858F80-7F3B-4140-8283-7C9AB351A4C9}"/>
              </a:ext>
            </a:extLst>
          </p:cNvPr>
          <p:cNvSpPr txBox="1"/>
          <p:nvPr/>
        </p:nvSpPr>
        <p:spPr>
          <a:xfrm>
            <a:off x="4767977" y="6611779"/>
            <a:ext cx="2779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Phuong Truong Machine Learning Lecture</a:t>
            </a:r>
          </a:p>
        </p:txBody>
      </p:sp>
    </p:spTree>
    <p:extLst>
      <p:ext uri="{BB962C8B-B14F-4D97-AF65-F5344CB8AC3E}">
        <p14:creationId xmlns:p14="http://schemas.microsoft.com/office/powerpoint/2010/main" val="356737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00ECB-218E-B648-BDFE-31B00903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51" y="1715013"/>
            <a:ext cx="11853728" cy="4823899"/>
          </a:xfrm>
        </p:spPr>
        <p:txBody>
          <a:bodyPr>
            <a:noAutofit/>
          </a:bodyPr>
          <a:lstStyle/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Training Data: Input and output given.  Used to build model.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Testing Data: Input is given, output is held out.  Used to test performance of model.</a:t>
            </a:r>
          </a:p>
          <a:p>
            <a:r>
              <a:rPr 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Validation Data: Used to prevent overfitting, functionally similar to testing data.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12192000" cy="153656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751" y="1"/>
            <a:ext cx="451163" cy="1536569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957" y="181906"/>
            <a:ext cx="10898172" cy="9562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Training and Testing Data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81E13-E869-9B48-B573-864811240C1F}" type="slidenum">
              <a:rPr lang="en-US" smtClean="0"/>
              <a:t>8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" y="1094395"/>
            <a:ext cx="12253647" cy="230055"/>
          </a:xfrm>
          <a:prstGeom prst="rect">
            <a:avLst/>
          </a:prstGeom>
          <a:solidFill>
            <a:schemeClr val="bg2">
              <a:lumMod val="9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B3B45-5D2E-B348-83B6-EDBBCD403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254" y="2927926"/>
            <a:ext cx="5961681" cy="321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87F72-8552-D646-B322-18F4A6FAC635}"/>
              </a:ext>
            </a:extLst>
          </p:cNvPr>
          <p:cNvSpPr txBox="1"/>
          <p:nvPr/>
        </p:nvSpPr>
        <p:spPr>
          <a:xfrm>
            <a:off x="1949267" y="6292691"/>
            <a:ext cx="6965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https://datascience.stackexchange.com/questions/61467/clarification-on-train-test-and-val-and-how-to-use-implement-it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86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85D43-7163-EE49-899A-310F43D4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54" y="1597832"/>
            <a:ext cx="3802276" cy="277343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A44D-C5B8-DA4A-84D2-C6B17D15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165" y="6356350"/>
            <a:ext cx="2792636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E981E13-E869-9B48-B573-864811240C1F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DD92E52-5053-40CB-9EB5-F8D28E2B9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737606"/>
              </p:ext>
            </p:extLst>
          </p:nvPr>
        </p:nvGraphicFramePr>
        <p:xfrm>
          <a:off x="4954542" y="180060"/>
          <a:ext cx="6707427" cy="62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11">
            <a:extLst>
              <a:ext uri="{FF2B5EF4-FFF2-40B4-BE49-F238E27FC236}">
                <a16:creationId xmlns:a16="http://schemas.microsoft.com/office/drawing/2014/main" id="{C2F0C94E-B812-4E4F-90F7-85B218960A5A}"/>
              </a:ext>
            </a:extLst>
          </p:cNvPr>
          <p:cNvSpPr/>
          <p:nvPr/>
        </p:nvSpPr>
        <p:spPr>
          <a:xfrm>
            <a:off x="4323327" y="1597832"/>
            <a:ext cx="700655" cy="433230"/>
          </a:xfrm>
          <a:prstGeom prst="rightArrow">
            <a:avLst/>
          </a:prstGeom>
          <a:solidFill>
            <a:srgbClr val="E71224"/>
          </a:solidFill>
          <a:ln w="30856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1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3824</TotalTime>
  <Words>3484</Words>
  <Application>Microsoft Macintosh PowerPoint</Application>
  <PresentationFormat>Widescreen</PresentationFormat>
  <Paragraphs>659</Paragraphs>
  <Slides>46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Dotum</vt:lpstr>
      <vt:lpstr>Arial</vt:lpstr>
      <vt:lpstr>Calibri</vt:lpstr>
      <vt:lpstr>Calibri Light</vt:lpstr>
      <vt:lpstr>Cambria Math</vt:lpstr>
      <vt:lpstr>Eurostile</vt:lpstr>
      <vt:lpstr>Office Theme</vt:lpstr>
      <vt:lpstr>Intro to Machine Learning</vt:lpstr>
      <vt:lpstr>Learning Objectives</vt:lpstr>
      <vt:lpstr>What is Machine Learning?</vt:lpstr>
      <vt:lpstr>What is Machine Learning?</vt:lpstr>
      <vt:lpstr>Example: Object Recognition</vt:lpstr>
      <vt:lpstr>Types of Learning</vt:lpstr>
      <vt:lpstr>Unsupervised Learning: Clustering</vt:lpstr>
      <vt:lpstr>Training and Testing Data</vt:lpstr>
      <vt:lpstr>Learning Objectives</vt:lpstr>
      <vt:lpstr>Regression and Classification</vt:lpstr>
      <vt:lpstr>Classification</vt:lpstr>
      <vt:lpstr>k-Nearest Neighbors</vt:lpstr>
      <vt:lpstr>Learning Objectives</vt:lpstr>
      <vt:lpstr>Dimensionality Reduction</vt:lpstr>
      <vt:lpstr>Learning Objectives</vt:lpstr>
      <vt:lpstr>Linear Model</vt:lpstr>
      <vt:lpstr>Learning Objectives</vt:lpstr>
      <vt:lpstr>Loss Function</vt:lpstr>
      <vt:lpstr>Loss Function</vt:lpstr>
      <vt:lpstr>Learning Objectives</vt:lpstr>
      <vt:lpstr>Learning Algorithm</vt:lpstr>
      <vt:lpstr>Learning Algorithm: Gradient Descent</vt:lpstr>
      <vt:lpstr>Stochastic Gradient Descent (SGD)</vt:lpstr>
      <vt:lpstr>Learning Objectives</vt:lpstr>
      <vt:lpstr>Linear Regression</vt:lpstr>
      <vt:lpstr>Learning Objectives</vt:lpstr>
      <vt:lpstr>Logistic Regression</vt:lpstr>
      <vt:lpstr>Support Vector Machine</vt:lpstr>
      <vt:lpstr>SVM vs Logistic Regression</vt:lpstr>
      <vt:lpstr>Resources</vt:lpstr>
      <vt:lpstr>kNN Demo</vt:lpstr>
      <vt:lpstr>Intro to Machine Learning</vt:lpstr>
      <vt:lpstr>Recap</vt:lpstr>
      <vt:lpstr>Learning Objectives</vt:lpstr>
      <vt:lpstr>Data Collection</vt:lpstr>
      <vt:lpstr>BeautifulSoup</vt:lpstr>
      <vt:lpstr>Learning Objectives</vt:lpstr>
      <vt:lpstr>Exploratory Data Analysis (EDA)</vt:lpstr>
      <vt:lpstr>Data Cleaning</vt:lpstr>
      <vt:lpstr>Feature Extraction and Engineering</vt:lpstr>
      <vt:lpstr>Learning Objectives</vt:lpstr>
      <vt:lpstr>Model Selection</vt:lpstr>
      <vt:lpstr>Model Performance</vt:lpstr>
      <vt:lpstr>Hyperparameter Tuning</vt:lpstr>
      <vt:lpstr>Demo – NBA Win Classification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dc:creator>Jordan D Levy</dc:creator>
  <cp:lastModifiedBy>Jordan D Levy</cp:lastModifiedBy>
  <cp:revision>71</cp:revision>
  <dcterms:created xsi:type="dcterms:W3CDTF">2020-04-11T19:59:05Z</dcterms:created>
  <dcterms:modified xsi:type="dcterms:W3CDTF">2020-04-14T22:53:56Z</dcterms:modified>
</cp:coreProperties>
</file>